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74" r:id="rId2"/>
    <p:sldId id="257" r:id="rId3"/>
    <p:sldId id="258" r:id="rId4"/>
    <p:sldId id="285" r:id="rId5"/>
    <p:sldId id="276" r:id="rId6"/>
    <p:sldId id="294" r:id="rId7"/>
    <p:sldId id="283" r:id="rId8"/>
    <p:sldId id="290" r:id="rId9"/>
    <p:sldId id="291" r:id="rId10"/>
    <p:sldId id="295" r:id="rId11"/>
    <p:sldId id="282" r:id="rId12"/>
    <p:sldId id="293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areer Roadmap in Data Science" id="{56089670-DB74-4208-BB24-FE15ECFB2C85}">
          <p14:sldIdLst>
            <p14:sldId id="274"/>
          </p14:sldIdLst>
        </p14:section>
        <p14:section name="Agenda" id="{D96C7D46-2674-4A40-A9EA-A6C127A57227}">
          <p14:sldIdLst>
            <p14:sldId id="257"/>
          </p14:sldIdLst>
        </p14:section>
        <p14:section name="01 Introduction" id="{84E6C1AB-B7C4-43D2-A70A-53C9CD0A7907}">
          <p14:sldIdLst>
            <p14:sldId id="258"/>
          </p14:sldIdLst>
        </p14:section>
        <p14:section name="02 Why do Research?" id="{D004E2EC-B2D2-4F95-A01D-C90D0CE95CDB}">
          <p14:sldIdLst>
            <p14:sldId id="285"/>
          </p14:sldIdLst>
        </p14:section>
        <p14:section name="03 The end to end process" id="{DDD30065-BC03-4C9D-8FF2-52460EC9B4F4}">
          <p14:sldIdLst>
            <p14:sldId id="276"/>
            <p14:sldId id="294"/>
          </p14:sldIdLst>
        </p14:section>
        <p14:section name="04 Move into Data Science" id="{3D296992-B957-4696-8E42-D3432FC225FE}">
          <p14:sldIdLst>
            <p14:sldId id="283"/>
          </p14:sldIdLst>
        </p14:section>
        <p14:section name="05 Tools &amp; Technologies" id="{D7A576BD-4F7A-4B8C-9970-60EFC20E329B}">
          <p14:sldIdLst>
            <p14:sldId id="290"/>
            <p14:sldId id="291"/>
          </p14:sldIdLst>
        </p14:section>
        <p14:section name="Archive" id="{50520B23-E549-49CA-817B-EA2271E104E8}">
          <p14:sldIdLst>
            <p14:sldId id="295"/>
          </p14:sldIdLst>
        </p14:section>
        <p14:section name="Q&amp;A Session" id="{A8AD9179-485B-4868-8754-74C90074B6CD}">
          <p14:sldIdLst>
            <p14:sldId id="282"/>
            <p14:sldId id="29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050"/>
    <a:srgbClr val="417B85"/>
    <a:srgbClr val="7A4646"/>
    <a:srgbClr val="7F8FA9"/>
    <a:srgbClr val="FFFFF0"/>
    <a:srgbClr val="FFF0F0"/>
    <a:srgbClr val="F5F5F5"/>
    <a:srgbClr val="FFFFFF"/>
    <a:srgbClr val="FFF2F2"/>
    <a:srgbClr val="4A66A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794" autoAdjust="0"/>
    <p:restoredTop sz="95072" autoAdjust="0"/>
  </p:normalViewPr>
  <p:slideViewPr>
    <p:cSldViewPr snapToGrid="0">
      <p:cViewPr varScale="1">
        <p:scale>
          <a:sx n="84" d="100"/>
          <a:sy n="84" d="100"/>
        </p:scale>
        <p:origin x="102" y="6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C1E092-1ED1-4761-85D1-EEE54D1D70F3}" type="datetimeFigureOut">
              <a:rPr lang="en-US" smtClean="0"/>
              <a:t>20-Nov-21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EA27A9-5E68-4D2C-8C97-692FCAAE1E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21290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A27A9-5E68-4D2C-8C97-692FCAAE1E1E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87046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A27A9-5E68-4D2C-8C97-692FCAAE1E1E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42166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A27A9-5E68-4D2C-8C97-692FCAAE1E1E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52941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Source: https://databricks.com/blog/2020/08/20/modern-industrial-iot-analytics-on-azure-part-3.html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A27A9-5E68-4D2C-8C97-692FCAAE1E1E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48483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A27A9-5E68-4D2C-8C97-692FCAAE1E1E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86079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A27A9-5E68-4D2C-8C97-692FCAAE1E1E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98017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A27A9-5E68-4D2C-8C97-692FCAAE1E1E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04582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00156-419E-43DB-89F6-9CD0DC506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599381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68847-8E1C-424B-9F53-FFF149C53A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48B51A-C99B-420B-BF6E-1489A1FFAA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B5BF96-CAAB-4E65-B8C1-E5F17C10AA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3B45646-DC20-4B9A-BA6C-96B87E2ABB20}" type="datetimeFigureOut">
              <a:rPr lang="en-US" smtClean="0"/>
              <a:pPr/>
              <a:t>20-Nov-21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6EF0AE-66A6-491A-9B12-C06213482A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989FE5-E9A0-490A-B6C1-38EC340BE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3311981-C217-4C2D-AE6A-6701B941C5E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46962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F433C-C431-4AE6-9A93-AE011D9DA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E24F17-F159-46E1-BFB0-A1168F5509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EAC50B-14EF-485B-A1A1-EB8863DD839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3B45646-DC20-4B9A-BA6C-96B87E2ABB20}" type="datetimeFigureOut">
              <a:rPr lang="en-US" smtClean="0"/>
              <a:pPr/>
              <a:t>20-Nov-21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8AA638-0ED0-4884-841F-2780146222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DF29AE-1F1A-48F8-8577-98534E5883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3311981-C217-4C2D-AE6A-6701B941C5E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42492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FC603-A489-4A48-A6AB-3BB2F78AED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A7C04E-1F4E-4FB9-807B-13C64B0C4D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DF035D-F95B-4DB9-BB75-98FDD96B7E8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3B45646-DC20-4B9A-BA6C-96B87E2ABB20}" type="datetimeFigureOut">
              <a:rPr lang="en-US" smtClean="0"/>
              <a:pPr/>
              <a:t>20-Nov-21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298FF3-25F0-42D0-B9D8-7185736202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EA17D4-935A-41D3-9D1D-48DC75ECB2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3311981-C217-4C2D-AE6A-6701B941C5E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16942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716B82-5836-48B6-A20A-DB7509962A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99391F-538C-4A01-A0C9-8EC356FCFA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C63FC5-33A3-491B-892C-AD6F300146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ACB7BB-FA87-4F63-962A-3076DA9AE8B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3B45646-DC20-4B9A-BA6C-96B87E2ABB20}" type="datetimeFigureOut">
              <a:rPr lang="en-US" smtClean="0"/>
              <a:pPr/>
              <a:t>20-Nov-21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330AE6-A337-43C0-90DB-C9F523AC4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46CBE1-1FDA-4854-A790-EC77CE36EB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3311981-C217-4C2D-AE6A-6701B941C5E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23823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0F0747-0732-4154-AC37-5D2FC5D243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AB904F-0DAF-4A4B-92BA-734547B4E6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4C0570-F457-4E9D-ABD1-BBC4C353CE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68B416C-3243-4ED6-AB24-FCB338E57B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9DF2B3C-13E4-4D65-B718-FFD0D944BCB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4392CD5-1537-4A94-8618-B1E808FF1BD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3B45646-DC20-4B9A-BA6C-96B87E2ABB20}" type="datetimeFigureOut">
              <a:rPr lang="en-US" smtClean="0"/>
              <a:pPr/>
              <a:t>20-Nov-21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4E76CFF-48AB-4CF6-A22D-CF1BC270DF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E531545-F892-4A7B-B293-3AF483ECF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3311981-C217-4C2D-AE6A-6701B941C5E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64012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0043D4-D2D1-4419-B1E5-076C0A134F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2F94DD-188B-4865-8521-75CF48874A7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3B45646-DC20-4B9A-BA6C-96B87E2ABB20}" type="datetimeFigureOut">
              <a:rPr lang="en-US" smtClean="0"/>
              <a:pPr/>
              <a:t>20-Nov-21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08871E-2911-4AB6-9B8C-EEAA81C9D2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94A9B9-F8DE-44AA-804A-94F270864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3311981-C217-4C2D-AE6A-6701B941C5E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82081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4343909-FBD5-44CC-AD59-A2EFE31F7F9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3B45646-DC20-4B9A-BA6C-96B87E2ABB20}" type="datetimeFigureOut">
              <a:rPr lang="en-US" smtClean="0"/>
              <a:pPr/>
              <a:t>20-Nov-21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4C98007-DBD8-4345-B327-FF9FD7C4BB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8725A0-2A80-40DE-8D9E-2C3A11EB95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3311981-C217-4C2D-AE6A-6701B941C5E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16928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3EB7707-7402-457C-A6BF-56B9F490CD63}"/>
              </a:ext>
            </a:extLst>
          </p:cNvPr>
          <p:cNvCxnSpPr>
            <a:cxnSpLocks/>
          </p:cNvCxnSpPr>
          <p:nvPr userDrawn="1"/>
        </p:nvCxnSpPr>
        <p:spPr>
          <a:xfrm flipH="1">
            <a:off x="396853" y="991768"/>
            <a:ext cx="11398293" cy="0"/>
          </a:xfrm>
          <a:prstGeom prst="line">
            <a:avLst/>
          </a:prstGeom>
          <a:ln w="28575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DDC549A6-7D61-40F4-A51B-0714B0810528}"/>
              </a:ext>
            </a:extLst>
          </p:cNvPr>
          <p:cNvSpPr/>
          <p:nvPr userDrawn="1"/>
        </p:nvSpPr>
        <p:spPr>
          <a:xfrm>
            <a:off x="1" y="862"/>
            <a:ext cx="755650" cy="219832"/>
          </a:xfrm>
          <a:prstGeom prst="rect">
            <a:avLst/>
          </a:prstGeom>
          <a:solidFill>
            <a:srgbClr val="7A4646">
              <a:alpha val="15294"/>
            </a:srgbClr>
          </a:solidFill>
          <a:ln>
            <a:solidFill>
              <a:schemeClr val="accent3">
                <a:lumMod val="75000"/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2" descr="upGrad appoints Saranjit Sangar as CEO - UK, Europe, and Middle East">
            <a:extLst>
              <a:ext uri="{FF2B5EF4-FFF2-40B4-BE49-F238E27FC236}">
                <a16:creationId xmlns:a16="http://schemas.microsoft.com/office/drawing/2014/main" id="{71BA9D70-22EA-4278-BE9A-02A03B399786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88"/>
          <a:stretch/>
        </p:blipFill>
        <p:spPr bwMode="auto">
          <a:xfrm>
            <a:off x="10500950" y="0"/>
            <a:ext cx="1691049" cy="884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152BDDF-D25A-41B4-A111-A8518F81FE4E}"/>
              </a:ext>
            </a:extLst>
          </p:cNvPr>
          <p:cNvSpPr txBox="1"/>
          <p:nvPr userDrawn="1"/>
        </p:nvSpPr>
        <p:spPr>
          <a:xfrm>
            <a:off x="10401572" y="6488668"/>
            <a:ext cx="1790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Anish Mahapatra</a:t>
            </a:r>
          </a:p>
        </p:txBody>
      </p:sp>
    </p:spTree>
    <p:extLst>
      <p:ext uri="{BB962C8B-B14F-4D97-AF65-F5344CB8AC3E}">
        <p14:creationId xmlns:p14="http://schemas.microsoft.com/office/powerpoint/2010/main" val="39700882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jpe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13" Type="http://schemas.openxmlformats.org/officeDocument/2006/relationships/image" Target="../media/image30.jpeg"/><Relationship Id="rId18" Type="http://schemas.openxmlformats.org/officeDocument/2006/relationships/image" Target="../media/image35.png"/><Relationship Id="rId3" Type="http://schemas.openxmlformats.org/officeDocument/2006/relationships/image" Target="../media/image16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17" Type="http://schemas.openxmlformats.org/officeDocument/2006/relationships/image" Target="../media/image34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3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11" Type="http://schemas.openxmlformats.org/officeDocument/2006/relationships/image" Target="../media/image28.png"/><Relationship Id="rId5" Type="http://schemas.openxmlformats.org/officeDocument/2006/relationships/image" Target="../media/image18.png"/><Relationship Id="rId15" Type="http://schemas.openxmlformats.org/officeDocument/2006/relationships/image" Target="../media/image32.png"/><Relationship Id="rId10" Type="http://schemas.openxmlformats.org/officeDocument/2006/relationships/image" Target="../media/image27.png"/><Relationship Id="rId4" Type="http://schemas.openxmlformats.org/officeDocument/2006/relationships/image" Target="../media/image17.png"/><Relationship Id="rId9" Type="http://schemas.openxmlformats.org/officeDocument/2006/relationships/image" Target="../media/image26.png"/><Relationship Id="rId14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6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11" Type="http://schemas.openxmlformats.org/officeDocument/2006/relationships/image" Target="../media/image41.png"/><Relationship Id="rId5" Type="http://schemas.openxmlformats.org/officeDocument/2006/relationships/image" Target="../media/image9.png"/><Relationship Id="rId10" Type="http://schemas.openxmlformats.org/officeDocument/2006/relationships/image" Target="../media/image40.png"/><Relationship Id="rId4" Type="http://schemas.openxmlformats.org/officeDocument/2006/relationships/image" Target="../media/image37.png"/><Relationship Id="rId9" Type="http://schemas.openxmlformats.org/officeDocument/2006/relationships/image" Target="../media/image3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A146ED7-7A7C-4183-B744-408085A0D3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7199" y="840835"/>
            <a:ext cx="1593164" cy="885949"/>
          </a:xfrm>
          <a:prstGeom prst="rect">
            <a:avLst/>
          </a:prstGeom>
        </p:spPr>
      </p:pic>
      <p:pic>
        <p:nvPicPr>
          <p:cNvPr id="1028" name="Picture 4" descr="A man in a black suit loosening his tie">
            <a:extLst>
              <a:ext uri="{FF2B5EF4-FFF2-40B4-BE49-F238E27FC236}">
                <a16:creationId xmlns:a16="http://schemas.microsoft.com/office/drawing/2014/main" id="{40E125F2-E77C-4964-B919-49F9769BEB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327199" cy="6894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7382D50-F04C-4762-A55A-496A48347DF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8000"/>
            </a:schemeClr>
          </a:solidFill>
          <a:ln>
            <a:solidFill>
              <a:srgbClr val="7A4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F38FB6-D98F-4EDC-87DF-742731A3086C}"/>
              </a:ext>
            </a:extLst>
          </p:cNvPr>
          <p:cNvSpPr txBox="1"/>
          <p:nvPr/>
        </p:nvSpPr>
        <p:spPr>
          <a:xfrm>
            <a:off x="558186" y="465848"/>
            <a:ext cx="840534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3200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Evolving research &amp; its importance in the Tech Industry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97BC12-3D7A-47D0-A42D-DB005B3C4B1A}"/>
              </a:ext>
            </a:extLst>
          </p:cNvPr>
          <p:cNvSpPr txBox="1"/>
          <p:nvPr/>
        </p:nvSpPr>
        <p:spPr>
          <a:xfrm>
            <a:off x="558186" y="1814146"/>
            <a:ext cx="5256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Anish Mahapatra</a:t>
            </a:r>
            <a:r>
              <a:rPr kumimoji="0" lang="en-US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|</a:t>
            </a:r>
            <a:r>
              <a:rPr kumimoji="0" lang="en-US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</a:t>
            </a:r>
            <a:r>
              <a:rPr kumimoji="0" lang="en-US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November, 2021</a:t>
            </a:r>
            <a:endParaRPr kumimoji="0" lang="en-US" sz="110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4272680-583D-4909-A3A8-8B3601B04EB3}"/>
              </a:ext>
            </a:extLst>
          </p:cNvPr>
          <p:cNvSpPr/>
          <p:nvPr/>
        </p:nvSpPr>
        <p:spPr>
          <a:xfrm>
            <a:off x="422194" y="465833"/>
            <a:ext cx="45719" cy="1077218"/>
          </a:xfrm>
          <a:prstGeom prst="rect">
            <a:avLst/>
          </a:prstGeom>
          <a:solidFill>
            <a:srgbClr val="C00000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9039863-DD76-4F7F-9EBA-0B2AB9A3CF1C}"/>
              </a:ext>
            </a:extLst>
          </p:cNvPr>
          <p:cNvSpPr/>
          <p:nvPr/>
        </p:nvSpPr>
        <p:spPr>
          <a:xfrm>
            <a:off x="416703" y="1858614"/>
            <a:ext cx="56699" cy="280397"/>
          </a:xfrm>
          <a:prstGeom prst="rect">
            <a:avLst/>
          </a:prstGeom>
          <a:solidFill>
            <a:srgbClr val="7030A0"/>
          </a:solidFill>
          <a:ln w="95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19DE22A-973E-49BC-BA5E-E323C8BE7983}"/>
              </a:ext>
            </a:extLst>
          </p:cNvPr>
          <p:cNvCxnSpPr>
            <a:cxnSpLocks/>
          </p:cNvCxnSpPr>
          <p:nvPr/>
        </p:nvCxnSpPr>
        <p:spPr>
          <a:xfrm flipH="1">
            <a:off x="558187" y="1699638"/>
            <a:ext cx="440770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08403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0DD942E-B569-4B98-891F-E414D32646A2}"/>
              </a:ext>
            </a:extLst>
          </p:cNvPr>
          <p:cNvSpPr txBox="1"/>
          <p:nvPr/>
        </p:nvSpPr>
        <p:spPr>
          <a:xfrm>
            <a:off x="396852" y="283882"/>
            <a:ext cx="98562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Key Takeaways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F5335375-7924-4622-AF82-FA2C6FD1C933}"/>
              </a:ext>
            </a:extLst>
          </p:cNvPr>
          <p:cNvSpPr txBox="1">
            <a:spLocks/>
          </p:cNvSpPr>
          <p:nvPr/>
        </p:nvSpPr>
        <p:spPr>
          <a:xfrm>
            <a:off x="387236" y="1155111"/>
            <a:ext cx="628377" cy="67710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4400" b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01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572863C0-3E9A-4E1D-A687-3612172F7A59}"/>
              </a:ext>
            </a:extLst>
          </p:cNvPr>
          <p:cNvSpPr txBox="1">
            <a:spLocks/>
          </p:cNvSpPr>
          <p:nvPr/>
        </p:nvSpPr>
        <p:spPr>
          <a:xfrm>
            <a:off x="387234" y="1865308"/>
            <a:ext cx="628377" cy="67710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4400" b="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02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D8D7DF81-14C1-4F31-ACBB-42D51E429EA7}"/>
              </a:ext>
            </a:extLst>
          </p:cNvPr>
          <p:cNvSpPr txBox="1">
            <a:spLocks/>
          </p:cNvSpPr>
          <p:nvPr/>
        </p:nvSpPr>
        <p:spPr>
          <a:xfrm>
            <a:off x="387234" y="2575505"/>
            <a:ext cx="628377" cy="67710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4400" b="0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03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840F0057-916A-44B6-9107-1B9B95F6A5A1}"/>
              </a:ext>
            </a:extLst>
          </p:cNvPr>
          <p:cNvSpPr txBox="1">
            <a:spLocks/>
          </p:cNvSpPr>
          <p:nvPr/>
        </p:nvSpPr>
        <p:spPr>
          <a:xfrm>
            <a:off x="387234" y="4706096"/>
            <a:ext cx="628377" cy="67710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4400" b="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06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4FBE352D-F81B-47D7-BB74-FE324C77EDFA}"/>
              </a:ext>
            </a:extLst>
          </p:cNvPr>
          <p:cNvSpPr txBox="1">
            <a:spLocks/>
          </p:cNvSpPr>
          <p:nvPr/>
        </p:nvSpPr>
        <p:spPr>
          <a:xfrm>
            <a:off x="387234" y="3995899"/>
            <a:ext cx="628377" cy="67710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4400" b="0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05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4DA1616-C21E-49C5-9EA4-86F8E56B2B52}"/>
              </a:ext>
            </a:extLst>
          </p:cNvPr>
          <p:cNvSpPr txBox="1">
            <a:spLocks/>
          </p:cNvSpPr>
          <p:nvPr/>
        </p:nvSpPr>
        <p:spPr>
          <a:xfrm>
            <a:off x="387234" y="3285702"/>
            <a:ext cx="628377" cy="67710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4400" b="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9AEEC14-E845-44D3-A6A8-C2D34FD2E487}"/>
              </a:ext>
            </a:extLst>
          </p:cNvPr>
          <p:cNvSpPr txBox="1"/>
          <p:nvPr/>
        </p:nvSpPr>
        <p:spPr>
          <a:xfrm>
            <a:off x="1005992" y="1200911"/>
            <a:ext cx="8419362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Should you do Master’s? 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ACF4D6A-35E3-4E14-B38D-A0CE722770F4}"/>
              </a:ext>
            </a:extLst>
          </p:cNvPr>
          <p:cNvSpPr txBox="1"/>
          <p:nvPr/>
        </p:nvSpPr>
        <p:spPr>
          <a:xfrm>
            <a:off x="1005991" y="1915097"/>
            <a:ext cx="5647471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Why do research?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11F4317-2888-44F6-A227-B6D7F7D100A2}"/>
              </a:ext>
            </a:extLst>
          </p:cNvPr>
          <p:cNvSpPr txBox="1"/>
          <p:nvPr/>
        </p:nvSpPr>
        <p:spPr>
          <a:xfrm>
            <a:off x="1005991" y="2625294"/>
            <a:ext cx="7199545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to do it?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37932F5-3322-448E-8C98-B64A545B055B}"/>
              </a:ext>
            </a:extLst>
          </p:cNvPr>
          <p:cNvSpPr txBox="1"/>
          <p:nvPr/>
        </p:nvSpPr>
        <p:spPr>
          <a:xfrm>
            <a:off x="1005992" y="3335491"/>
            <a:ext cx="9077808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to move into Data Science?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B5D90E1-C682-45F0-BA60-F04616852450}"/>
              </a:ext>
            </a:extLst>
          </p:cNvPr>
          <p:cNvSpPr txBox="1"/>
          <p:nvPr/>
        </p:nvSpPr>
        <p:spPr>
          <a:xfrm>
            <a:off x="1005991" y="4045688"/>
            <a:ext cx="7585917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Tools &amp; Technologies, Job strategies and CTC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51682F0-5C04-48BF-BC66-799E4F8EB2B2}"/>
              </a:ext>
            </a:extLst>
          </p:cNvPr>
          <p:cNvSpPr txBox="1"/>
          <p:nvPr/>
        </p:nvSpPr>
        <p:spPr>
          <a:xfrm>
            <a:off x="1057774" y="4755885"/>
            <a:ext cx="6347578" cy="577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Next, Let’s Talk!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EEC2F04-25BC-48B3-A97D-CD6D2DC759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-4429"/>
            <a:ext cx="2099255" cy="351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6458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42148AA-7CCB-45B8-969F-9AD60301D2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49" y="0"/>
            <a:ext cx="10277363" cy="6858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A146ED7-7A7C-4183-B744-408085A0D3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6618" y="791359"/>
            <a:ext cx="1625172" cy="88594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7382D50-F04C-4762-A55A-496A48347DF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778FF0-D8DC-4E79-A031-36756AC12555}"/>
              </a:ext>
            </a:extLst>
          </p:cNvPr>
          <p:cNvSpPr txBox="1"/>
          <p:nvPr/>
        </p:nvSpPr>
        <p:spPr>
          <a:xfrm>
            <a:off x="2123934" y="3142008"/>
            <a:ext cx="602699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Let’s Talk!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F5CBFE-EAE1-4B54-A1CD-1CEB39B1C004}"/>
              </a:ext>
            </a:extLst>
          </p:cNvPr>
          <p:cNvSpPr txBox="1"/>
          <p:nvPr/>
        </p:nvSpPr>
        <p:spPr>
          <a:xfrm>
            <a:off x="479779" y="5363941"/>
            <a:ext cx="8972231" cy="785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600" b="1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LinkedIn: </a:t>
            </a:r>
            <a:r>
              <a:rPr kumimoji="0" lang="en-US" sz="1600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www.linkedin.com/in/</a:t>
            </a:r>
            <a:r>
              <a:rPr kumimoji="0" lang="en-US" sz="1600" b="1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anishmahapatra</a:t>
            </a:r>
            <a:endParaRPr lang="en-US" sz="1600" b="1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600" b="1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Email:</a:t>
            </a:r>
            <a:r>
              <a:rPr kumimoji="0" lang="en-US" sz="160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sz="1600" b="1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anishmahapatra01</a:t>
            </a:r>
            <a:r>
              <a:rPr kumimoji="0" lang="en-US" sz="160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@gmail.com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D043AEC-1305-4BB0-A1F0-832F8A5109DF}"/>
              </a:ext>
            </a:extLst>
          </p:cNvPr>
          <p:cNvSpPr txBox="1"/>
          <p:nvPr/>
        </p:nvSpPr>
        <p:spPr>
          <a:xfrm>
            <a:off x="558186" y="465848"/>
            <a:ext cx="817778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3200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Evolving research &amp; its importance in the Tech Industry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5FE58FE-913D-46F1-AC82-9B2E4BB5394C}"/>
              </a:ext>
            </a:extLst>
          </p:cNvPr>
          <p:cNvSpPr txBox="1"/>
          <p:nvPr/>
        </p:nvSpPr>
        <p:spPr>
          <a:xfrm>
            <a:off x="558186" y="1814146"/>
            <a:ext cx="5256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Anish Mahapatra</a:t>
            </a:r>
            <a:r>
              <a:rPr kumimoji="0" lang="en-US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kumimoji="0" lang="en-US" sz="110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F96264C-0FAA-48E0-B08A-FFCB05491DAA}"/>
              </a:ext>
            </a:extLst>
          </p:cNvPr>
          <p:cNvSpPr/>
          <p:nvPr/>
        </p:nvSpPr>
        <p:spPr>
          <a:xfrm>
            <a:off x="422194" y="465833"/>
            <a:ext cx="45719" cy="1077218"/>
          </a:xfrm>
          <a:prstGeom prst="rect">
            <a:avLst/>
          </a:prstGeom>
          <a:solidFill>
            <a:srgbClr val="C00000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C4D7667-112C-4C45-A9C7-991E84926C95}"/>
              </a:ext>
            </a:extLst>
          </p:cNvPr>
          <p:cNvSpPr/>
          <p:nvPr/>
        </p:nvSpPr>
        <p:spPr>
          <a:xfrm>
            <a:off x="416703" y="1858614"/>
            <a:ext cx="56699" cy="280397"/>
          </a:xfrm>
          <a:prstGeom prst="rect">
            <a:avLst/>
          </a:prstGeom>
          <a:solidFill>
            <a:srgbClr val="00B050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AE78337-258D-428F-B7BA-E5E99DDCEE36}"/>
              </a:ext>
            </a:extLst>
          </p:cNvPr>
          <p:cNvCxnSpPr>
            <a:cxnSpLocks/>
          </p:cNvCxnSpPr>
          <p:nvPr/>
        </p:nvCxnSpPr>
        <p:spPr>
          <a:xfrm flipH="1">
            <a:off x="558187" y="1699638"/>
            <a:ext cx="440770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84926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A146ED7-7A7C-4183-B744-408085A0D3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7199" y="840835"/>
            <a:ext cx="1593164" cy="885949"/>
          </a:xfrm>
          <a:prstGeom prst="rect">
            <a:avLst/>
          </a:prstGeom>
        </p:spPr>
      </p:pic>
      <p:pic>
        <p:nvPicPr>
          <p:cNvPr id="1028" name="Picture 4" descr="A man in a black suit loosening his tie">
            <a:extLst>
              <a:ext uri="{FF2B5EF4-FFF2-40B4-BE49-F238E27FC236}">
                <a16:creationId xmlns:a16="http://schemas.microsoft.com/office/drawing/2014/main" id="{40E125F2-E77C-4964-B919-49F9769BEB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327199" cy="6894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7382D50-F04C-4762-A55A-496A48347DF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8000"/>
            </a:schemeClr>
          </a:solidFill>
          <a:ln>
            <a:solidFill>
              <a:srgbClr val="7A4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F38FB6-D98F-4EDC-87DF-742731A3086C}"/>
              </a:ext>
            </a:extLst>
          </p:cNvPr>
          <p:cNvSpPr txBox="1"/>
          <p:nvPr/>
        </p:nvSpPr>
        <p:spPr>
          <a:xfrm>
            <a:off x="558186" y="465848"/>
            <a:ext cx="721465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3200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Evolving research &amp; its importance in the Tech Industry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97BC12-3D7A-47D0-A42D-DB005B3C4B1A}"/>
              </a:ext>
            </a:extLst>
          </p:cNvPr>
          <p:cNvSpPr txBox="1"/>
          <p:nvPr/>
        </p:nvSpPr>
        <p:spPr>
          <a:xfrm>
            <a:off x="558186" y="1814146"/>
            <a:ext cx="5256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Anish Mahapatra</a:t>
            </a:r>
            <a:r>
              <a:rPr kumimoji="0" lang="en-US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|</a:t>
            </a:r>
            <a:r>
              <a:rPr kumimoji="0" lang="en-US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</a:t>
            </a:r>
            <a:r>
              <a:rPr kumimoji="0" lang="en-US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November, 2021</a:t>
            </a:r>
            <a:endParaRPr kumimoji="0" lang="en-US" sz="110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4272680-583D-4909-A3A8-8B3601B04EB3}"/>
              </a:ext>
            </a:extLst>
          </p:cNvPr>
          <p:cNvSpPr/>
          <p:nvPr/>
        </p:nvSpPr>
        <p:spPr>
          <a:xfrm>
            <a:off x="422194" y="465833"/>
            <a:ext cx="45719" cy="1077218"/>
          </a:xfrm>
          <a:prstGeom prst="rect">
            <a:avLst/>
          </a:prstGeom>
          <a:solidFill>
            <a:srgbClr val="C00000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9039863-DD76-4F7F-9EBA-0B2AB9A3CF1C}"/>
              </a:ext>
            </a:extLst>
          </p:cNvPr>
          <p:cNvSpPr/>
          <p:nvPr/>
        </p:nvSpPr>
        <p:spPr>
          <a:xfrm>
            <a:off x="416703" y="1858614"/>
            <a:ext cx="56699" cy="280397"/>
          </a:xfrm>
          <a:prstGeom prst="rect">
            <a:avLst/>
          </a:prstGeom>
          <a:solidFill>
            <a:srgbClr val="7030A0"/>
          </a:solidFill>
          <a:ln w="95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19DE22A-973E-49BC-BA5E-E323C8BE7983}"/>
              </a:ext>
            </a:extLst>
          </p:cNvPr>
          <p:cNvCxnSpPr>
            <a:cxnSpLocks/>
          </p:cNvCxnSpPr>
          <p:nvPr/>
        </p:nvCxnSpPr>
        <p:spPr>
          <a:xfrm flipH="1">
            <a:off x="558187" y="1699638"/>
            <a:ext cx="440770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BE9D62C-CD5A-494F-83B9-2BB55CFE2D7F}"/>
              </a:ext>
            </a:extLst>
          </p:cNvPr>
          <p:cNvSpPr txBox="1"/>
          <p:nvPr/>
        </p:nvSpPr>
        <p:spPr>
          <a:xfrm>
            <a:off x="139081" y="5876494"/>
            <a:ext cx="478418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Thank you.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40DA2D1-73D8-49C5-8EDF-FCC36BD51793}"/>
              </a:ext>
            </a:extLst>
          </p:cNvPr>
          <p:cNvSpPr txBox="1"/>
          <p:nvPr/>
        </p:nvSpPr>
        <p:spPr>
          <a:xfrm>
            <a:off x="5670233" y="5202783"/>
            <a:ext cx="4616386" cy="1443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Q. How to get into Data Science?</a:t>
            </a:r>
          </a:p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A.</a:t>
            </a:r>
            <a:r>
              <a:rPr lang="en-US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Simple, ask a real-world Data Scientist</a:t>
            </a:r>
            <a:r>
              <a:rPr lang="en-US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1600" i="1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Email: anishmahapatra01@gmail.com</a:t>
            </a:r>
          </a:p>
        </p:txBody>
      </p:sp>
    </p:spTree>
    <p:extLst>
      <p:ext uri="{BB962C8B-B14F-4D97-AF65-F5344CB8AC3E}">
        <p14:creationId xmlns:p14="http://schemas.microsoft.com/office/powerpoint/2010/main" val="26122393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0DD942E-B569-4B98-891F-E414D32646A2}"/>
              </a:ext>
            </a:extLst>
          </p:cNvPr>
          <p:cNvSpPr txBox="1"/>
          <p:nvPr/>
        </p:nvSpPr>
        <p:spPr>
          <a:xfrm>
            <a:off x="396852" y="283882"/>
            <a:ext cx="98562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Agenda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F5335375-7924-4622-AF82-FA2C6FD1C933}"/>
              </a:ext>
            </a:extLst>
          </p:cNvPr>
          <p:cNvSpPr txBox="1">
            <a:spLocks/>
          </p:cNvSpPr>
          <p:nvPr/>
        </p:nvSpPr>
        <p:spPr>
          <a:xfrm>
            <a:off x="387236" y="1155111"/>
            <a:ext cx="628377" cy="67710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4400" b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01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572863C0-3E9A-4E1D-A687-3612172F7A59}"/>
              </a:ext>
            </a:extLst>
          </p:cNvPr>
          <p:cNvSpPr txBox="1">
            <a:spLocks/>
          </p:cNvSpPr>
          <p:nvPr/>
        </p:nvSpPr>
        <p:spPr>
          <a:xfrm>
            <a:off x="387234" y="1865308"/>
            <a:ext cx="628377" cy="67710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4400" b="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02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D8D7DF81-14C1-4F31-ACBB-42D51E429EA7}"/>
              </a:ext>
            </a:extLst>
          </p:cNvPr>
          <p:cNvSpPr txBox="1">
            <a:spLocks/>
          </p:cNvSpPr>
          <p:nvPr/>
        </p:nvSpPr>
        <p:spPr>
          <a:xfrm>
            <a:off x="387234" y="2575505"/>
            <a:ext cx="628377" cy="67710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4400" b="0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03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840F0057-916A-44B6-9107-1B9B95F6A5A1}"/>
              </a:ext>
            </a:extLst>
          </p:cNvPr>
          <p:cNvSpPr txBox="1">
            <a:spLocks/>
          </p:cNvSpPr>
          <p:nvPr/>
        </p:nvSpPr>
        <p:spPr>
          <a:xfrm>
            <a:off x="387234" y="4706096"/>
            <a:ext cx="628377" cy="67710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4400" b="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06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4FBE352D-F81B-47D7-BB74-FE324C77EDFA}"/>
              </a:ext>
            </a:extLst>
          </p:cNvPr>
          <p:cNvSpPr txBox="1">
            <a:spLocks/>
          </p:cNvSpPr>
          <p:nvPr/>
        </p:nvSpPr>
        <p:spPr>
          <a:xfrm>
            <a:off x="387234" y="3995899"/>
            <a:ext cx="628377" cy="67710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4400" b="0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05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4DA1616-C21E-49C5-9EA4-86F8E56B2B52}"/>
              </a:ext>
            </a:extLst>
          </p:cNvPr>
          <p:cNvSpPr txBox="1">
            <a:spLocks/>
          </p:cNvSpPr>
          <p:nvPr/>
        </p:nvSpPr>
        <p:spPr>
          <a:xfrm>
            <a:off x="387234" y="3285702"/>
            <a:ext cx="628377" cy="67710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4400" b="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9AEEC14-E845-44D3-A6A8-C2D34FD2E487}"/>
              </a:ext>
            </a:extLst>
          </p:cNvPr>
          <p:cNvSpPr txBox="1"/>
          <p:nvPr/>
        </p:nvSpPr>
        <p:spPr>
          <a:xfrm>
            <a:off x="1005992" y="1200911"/>
            <a:ext cx="2208720" cy="577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ACF4D6A-35E3-4E14-B38D-A0CE722770F4}"/>
              </a:ext>
            </a:extLst>
          </p:cNvPr>
          <p:cNvSpPr txBox="1"/>
          <p:nvPr/>
        </p:nvSpPr>
        <p:spPr>
          <a:xfrm>
            <a:off x="1005991" y="1915097"/>
            <a:ext cx="5647471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Why do research?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11F4317-2888-44F6-A227-B6D7F7D100A2}"/>
              </a:ext>
            </a:extLst>
          </p:cNvPr>
          <p:cNvSpPr txBox="1"/>
          <p:nvPr/>
        </p:nvSpPr>
        <p:spPr>
          <a:xfrm>
            <a:off x="1005991" y="2625294"/>
            <a:ext cx="7199545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end to end process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37932F5-3322-448E-8C98-B64A545B055B}"/>
              </a:ext>
            </a:extLst>
          </p:cNvPr>
          <p:cNvSpPr txBox="1"/>
          <p:nvPr/>
        </p:nvSpPr>
        <p:spPr>
          <a:xfrm>
            <a:off x="1005992" y="3335491"/>
            <a:ext cx="9077808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Move into Data Science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B5D90E1-C682-45F0-BA60-F04616852450}"/>
              </a:ext>
            </a:extLst>
          </p:cNvPr>
          <p:cNvSpPr txBox="1"/>
          <p:nvPr/>
        </p:nvSpPr>
        <p:spPr>
          <a:xfrm>
            <a:off x="1005991" y="4045688"/>
            <a:ext cx="7585917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Tools &amp; Technologies, Job strategies and CTC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51682F0-5C04-48BF-BC66-799E4F8EB2B2}"/>
              </a:ext>
            </a:extLst>
          </p:cNvPr>
          <p:cNvSpPr txBox="1"/>
          <p:nvPr/>
        </p:nvSpPr>
        <p:spPr>
          <a:xfrm>
            <a:off x="1057774" y="4755885"/>
            <a:ext cx="6347578" cy="577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Let’s Talk!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EEC2F04-25BC-48B3-A97D-CD6D2DC759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-4429"/>
            <a:ext cx="2099255" cy="351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1160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2A2E3112-D815-4D4B-88A6-554FB6493464}"/>
              </a:ext>
            </a:extLst>
          </p:cNvPr>
          <p:cNvSpPr txBox="1"/>
          <p:nvPr/>
        </p:nvSpPr>
        <p:spPr>
          <a:xfrm>
            <a:off x="19026" y="-22085"/>
            <a:ext cx="730274" cy="2541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Topic 1 of 6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033331F-402B-4FD6-A596-7F20E55E03B9}"/>
              </a:ext>
            </a:extLst>
          </p:cNvPr>
          <p:cNvSpPr txBox="1"/>
          <p:nvPr/>
        </p:nvSpPr>
        <p:spPr>
          <a:xfrm>
            <a:off x="396852" y="283882"/>
            <a:ext cx="98562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E3DD869-E172-4CAC-8FF9-E35B6C7FFE78}"/>
              </a:ext>
            </a:extLst>
          </p:cNvPr>
          <p:cNvSpPr txBox="1"/>
          <p:nvPr/>
        </p:nvSpPr>
        <p:spPr>
          <a:xfrm>
            <a:off x="7210080" y="4428320"/>
            <a:ext cx="4055518" cy="7851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Q. How to get into Data Science?</a:t>
            </a:r>
          </a:p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A. Simple, ask a real-world Data Scientist.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DBF6F85-4B77-418B-A024-8E7655314032}"/>
              </a:ext>
            </a:extLst>
          </p:cNvPr>
          <p:cNvGrpSpPr/>
          <p:nvPr/>
        </p:nvGrpSpPr>
        <p:grpSpPr>
          <a:xfrm>
            <a:off x="7210080" y="5750012"/>
            <a:ext cx="3752701" cy="675537"/>
            <a:chOff x="7637634" y="4219855"/>
            <a:chExt cx="3752701" cy="675537"/>
          </a:xfrm>
        </p:grpSpPr>
        <p:pic>
          <p:nvPicPr>
            <p:cNvPr id="2050" name="Picture 2" descr="International Institute of Information Technology, Bangalore - Wikipedia">
              <a:extLst>
                <a:ext uri="{FF2B5EF4-FFF2-40B4-BE49-F238E27FC236}">
                  <a16:creationId xmlns:a16="http://schemas.microsoft.com/office/drawing/2014/main" id="{5DDAA93B-B836-48AA-A725-F7A0AC81A61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33283" y="4219855"/>
              <a:ext cx="825500" cy="6755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 descr="King&amp;#39;s College London Clinical Research Fellowship 2021 | Opportunity Desk">
              <a:extLst>
                <a:ext uri="{FF2B5EF4-FFF2-40B4-BE49-F238E27FC236}">
                  <a16:creationId xmlns:a16="http://schemas.microsoft.com/office/drawing/2014/main" id="{84A6F731-F67D-4675-A915-71FAE1B1D0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59918" y="4287943"/>
              <a:ext cx="1030417" cy="5393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6" name="Picture 8" descr="Manipal Academy of Higher Education (MAHEMET) My Careers View - India&amp;#39;s  Best College, School and Consultant">
              <a:extLst>
                <a:ext uri="{FF2B5EF4-FFF2-40B4-BE49-F238E27FC236}">
                  <a16:creationId xmlns:a16="http://schemas.microsoft.com/office/drawing/2014/main" id="{0A9DF6BE-3E93-4F7D-A5B7-0A7F48AD112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634" y="4279500"/>
              <a:ext cx="548493" cy="5484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 descr="Liverpool John Moores University - Rankings, Courses, Acceptance Rate">
              <a:extLst>
                <a:ext uri="{FF2B5EF4-FFF2-40B4-BE49-F238E27FC236}">
                  <a16:creationId xmlns:a16="http://schemas.microsoft.com/office/drawing/2014/main" id="{A8D7814D-E5D1-42D5-8152-3A796B6238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58783" y="4278809"/>
              <a:ext cx="1301135" cy="5393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FB8BC6AF-9A6B-46DF-9CB9-BC6FECD39643}"/>
              </a:ext>
            </a:extLst>
          </p:cNvPr>
          <p:cNvSpPr/>
          <p:nvPr/>
        </p:nvSpPr>
        <p:spPr>
          <a:xfrm>
            <a:off x="7235479" y="5767068"/>
            <a:ext cx="3892580" cy="581257"/>
          </a:xfrm>
          <a:prstGeom prst="rect">
            <a:avLst/>
          </a:prstGeom>
          <a:solidFill>
            <a:schemeClr val="bg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2282F46-A8BC-4545-9816-24CD5214F82D}"/>
              </a:ext>
            </a:extLst>
          </p:cNvPr>
          <p:cNvSpPr/>
          <p:nvPr/>
        </p:nvSpPr>
        <p:spPr>
          <a:xfrm>
            <a:off x="7235479" y="5720728"/>
            <a:ext cx="3892580" cy="581257"/>
          </a:xfrm>
          <a:prstGeom prst="rect">
            <a:avLst/>
          </a:prstGeom>
          <a:solidFill>
            <a:schemeClr val="bg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54E5C5D-AD92-453F-8425-6D0604A9EAD0}"/>
              </a:ext>
            </a:extLst>
          </p:cNvPr>
          <p:cNvGrpSpPr/>
          <p:nvPr/>
        </p:nvGrpSpPr>
        <p:grpSpPr>
          <a:xfrm>
            <a:off x="396852" y="4430730"/>
            <a:ext cx="5699148" cy="2009890"/>
            <a:chOff x="396852" y="4430730"/>
            <a:chExt cx="5699148" cy="2009890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E93020E1-61BC-41F0-A9EF-165E220E5D33}"/>
                </a:ext>
              </a:extLst>
            </p:cNvPr>
            <p:cNvGrpSpPr/>
            <p:nvPr/>
          </p:nvGrpSpPr>
          <p:grpSpPr>
            <a:xfrm>
              <a:off x="396852" y="4430730"/>
              <a:ext cx="5699148" cy="2009890"/>
              <a:chOff x="396853" y="4309258"/>
              <a:chExt cx="5699148" cy="2009890"/>
            </a:xfrm>
          </p:grpSpPr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CB15A08-447B-47C9-A717-79FA893DD707}"/>
                  </a:ext>
                </a:extLst>
              </p:cNvPr>
              <p:cNvSpPr txBox="1"/>
              <p:nvPr/>
            </p:nvSpPr>
            <p:spPr>
              <a:xfrm>
                <a:off x="396853" y="4309258"/>
                <a:ext cx="5699148" cy="19856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R="0" lvl="0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lang="en-US" sz="20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Senior Data Scientist </a:t>
                </a:r>
                <a:endParaRPr lang="en-US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R="0" lvl="0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kumimoji="0" lang="en-US" sz="1600" b="1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	</a:t>
                </a:r>
                <a:r>
                  <a:rPr kumimoji="0" lang="en-US" sz="1600" b="1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LinkedIn</a:t>
                </a:r>
                <a:r>
                  <a:rPr kumimoji="0" lang="en-US" sz="1600" b="1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: </a:t>
                </a:r>
                <a:r>
                  <a:rPr kumimoji="0" lang="en-US" sz="1600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www.linkedin.com/in/</a:t>
                </a:r>
                <a:r>
                  <a:rPr kumimoji="0" lang="en-US" sz="1600" b="1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anishmahapatra</a:t>
                </a:r>
                <a:br>
                  <a:rPr kumimoji="0" lang="en-US" sz="1600" b="1" strike="noStrike" kern="120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kumimoji="0" lang="en-US" sz="1600" b="1" strike="noStrike" kern="120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	</a:t>
                </a:r>
                <a:r>
                  <a:rPr lang="en-US" sz="16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Medium</a:t>
                </a:r>
                <a:r>
                  <a:rPr lang="en-US" sz="16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: anishmahapatra</a:t>
                </a:r>
                <a:r>
                  <a:rPr lang="en-US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.medium.com</a:t>
                </a:r>
                <a:br>
                  <a:rPr kumimoji="0" lang="en-US" sz="160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kumimoji="0" lang="en-US" sz="160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	</a:t>
                </a:r>
                <a:r>
                  <a:rPr lang="en-US" sz="16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Website</a:t>
                </a:r>
                <a:r>
                  <a:rPr kumimoji="0" lang="en-US" sz="1600" b="1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:</a:t>
                </a:r>
                <a:r>
                  <a:rPr kumimoji="0" lang="en-US" sz="160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 www.</a:t>
                </a:r>
                <a:r>
                  <a:rPr kumimoji="0" lang="en-US" sz="1600" b="1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anishmahapatra</a:t>
                </a:r>
                <a:r>
                  <a:rPr kumimoji="0" lang="en-US" sz="160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.com</a:t>
                </a:r>
              </a:p>
              <a:p>
                <a:pPr marR="0" lvl="0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lang="en-US" sz="1600" b="1" dirty="0">
                    <a:solidFill>
                      <a:srgbClr val="00B05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	</a:t>
                </a:r>
                <a:r>
                  <a:rPr lang="en-US" sz="16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GitHub</a:t>
                </a:r>
                <a:r>
                  <a:rPr lang="en-US" sz="16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:</a:t>
                </a:r>
                <a:r>
                  <a:rPr lang="en-US" sz="1600" b="1" dirty="0">
                    <a:solidFill>
                      <a:srgbClr val="00B05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www.github.com/</a:t>
                </a:r>
                <a:r>
                  <a:rPr lang="en-US" sz="16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anishmahapatra</a:t>
                </a:r>
              </a:p>
            </p:txBody>
          </p:sp>
          <p:pic>
            <p:nvPicPr>
              <p:cNvPr id="5122" name="Picture 2" descr="Linkedin - Free social media icons">
                <a:extLst>
                  <a:ext uri="{FF2B5EF4-FFF2-40B4-BE49-F238E27FC236}">
                    <a16:creationId xmlns:a16="http://schemas.microsoft.com/office/drawing/2014/main" id="{4D5F61CE-74F4-4A82-8CE5-2510AA48CC2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3130" t="-1031" r="23755"/>
              <a:stretch/>
            </p:blipFill>
            <p:spPr bwMode="auto">
              <a:xfrm>
                <a:off x="963623" y="4880415"/>
                <a:ext cx="280429" cy="28003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128" name="Picture 8" descr="Medium logo | Logok">
                <a:extLst>
                  <a:ext uri="{FF2B5EF4-FFF2-40B4-BE49-F238E27FC236}">
                    <a16:creationId xmlns:a16="http://schemas.microsoft.com/office/drawing/2014/main" id="{7E7A7376-C94C-4B53-9B29-28C9969C02C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831" t="28005" r="19918" b="27804"/>
              <a:stretch/>
            </p:blipFill>
            <p:spPr bwMode="auto">
              <a:xfrm>
                <a:off x="885199" y="5252814"/>
                <a:ext cx="425103" cy="2338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132" name="Picture 12" descr="Github Logo - Free social media icons">
                <a:extLst>
                  <a:ext uri="{FF2B5EF4-FFF2-40B4-BE49-F238E27FC236}">
                    <a16:creationId xmlns:a16="http://schemas.microsoft.com/office/drawing/2014/main" id="{638E600F-B535-4F24-88FA-3874A3F8628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764" y="5953002"/>
                <a:ext cx="366146" cy="3661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138" name="Picture 18" descr="Ninja, emoji, smiley, emoticon icon - Download on Iconfinder">
                <a:extLst>
                  <a:ext uri="{FF2B5EF4-FFF2-40B4-BE49-F238E27FC236}">
                    <a16:creationId xmlns:a16="http://schemas.microsoft.com/office/drawing/2014/main" id="{0F5DE76F-0D81-4A35-A4F5-CA04A5DC65A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604" t="4688" r="2865" b="10676"/>
              <a:stretch/>
            </p:blipFill>
            <p:spPr bwMode="auto">
              <a:xfrm>
                <a:off x="3053911" y="4389376"/>
                <a:ext cx="425103" cy="3806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74" name="Picture 2" descr="Website Logo PNG, Web Site Logos Free Download - Free Transparent PNG Logos">
              <a:extLst>
                <a:ext uri="{FF2B5EF4-FFF2-40B4-BE49-F238E27FC236}">
                  <a16:creationId xmlns:a16="http://schemas.microsoft.com/office/drawing/2014/main" id="{D5625FC6-C437-4846-8376-3E74DACFD1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2858" y="5644809"/>
              <a:ext cx="419040" cy="4190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2B25D47F-1CD3-4AC5-83C7-9B2DB29A1FD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080" y="1048402"/>
            <a:ext cx="10593839" cy="321598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277EDE6-DB77-4F2D-8052-08BAA02032E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738647" y="6447241"/>
            <a:ext cx="2448267" cy="362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7363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F1135B8-3DD8-4721-9B31-312C3B53E247}"/>
              </a:ext>
            </a:extLst>
          </p:cNvPr>
          <p:cNvSpPr txBox="1"/>
          <p:nvPr/>
        </p:nvSpPr>
        <p:spPr>
          <a:xfrm>
            <a:off x="396852" y="283882"/>
            <a:ext cx="10308662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9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Why do research?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0895BA-DABF-4A47-A56C-1719D0EEB885}"/>
              </a:ext>
            </a:extLst>
          </p:cNvPr>
          <p:cNvSpPr txBox="1"/>
          <p:nvPr/>
        </p:nvSpPr>
        <p:spPr>
          <a:xfrm>
            <a:off x="19026" y="-22086"/>
            <a:ext cx="736624" cy="254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Topic 2 of 6</a:t>
            </a:r>
          </a:p>
        </p:txBody>
      </p:sp>
      <p:grpSp>
        <p:nvGrpSpPr>
          <p:cNvPr id="24" name="Group 30">
            <a:extLst>
              <a:ext uri="{FF2B5EF4-FFF2-40B4-BE49-F238E27FC236}">
                <a16:creationId xmlns:a16="http://schemas.microsoft.com/office/drawing/2014/main" id="{9BF63E98-6387-4148-AACE-C99621618F5E}"/>
              </a:ext>
            </a:extLst>
          </p:cNvPr>
          <p:cNvGrpSpPr/>
          <p:nvPr/>
        </p:nvGrpSpPr>
        <p:grpSpPr>
          <a:xfrm>
            <a:off x="1123396" y="2789877"/>
            <a:ext cx="2890374" cy="566415"/>
            <a:chOff x="863323" y="1900372"/>
            <a:chExt cx="2058394" cy="424811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D89197B-77E7-455A-9D1A-E24439576A14}"/>
                </a:ext>
              </a:extLst>
            </p:cNvPr>
            <p:cNvSpPr txBox="1"/>
            <p:nvPr/>
          </p:nvSpPr>
          <p:spPr>
            <a:xfrm>
              <a:off x="863323" y="1900372"/>
              <a:ext cx="2058394" cy="369332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accent1"/>
                  </a:solidFill>
                  <a:latin typeface="+mj-lt"/>
                </a:rPr>
                <a:t>Exposure to the latest </a:t>
              </a:r>
            </a:p>
            <a:p>
              <a:pPr algn="ctr"/>
              <a:r>
                <a:rPr lang="en-US" sz="1600" b="1" dirty="0">
                  <a:solidFill>
                    <a:schemeClr val="accent1"/>
                  </a:solidFill>
                  <a:latin typeface="+mj-lt"/>
                </a:rPr>
                <a:t>in the industry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0603662-A235-4DA9-A070-AF07092D7DA1}"/>
                </a:ext>
              </a:extLst>
            </p:cNvPr>
            <p:cNvSpPr txBox="1"/>
            <p:nvPr/>
          </p:nvSpPr>
          <p:spPr>
            <a:xfrm>
              <a:off x="863323" y="2171342"/>
              <a:ext cx="2058394" cy="153841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ctr" defTabSz="1219170">
                <a:spcBef>
                  <a:spcPct val="20000"/>
                </a:spcBef>
                <a:defRPr/>
              </a:pPr>
              <a:endParaRPr lang="en-US" sz="1333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28" name="Group 31">
            <a:extLst>
              <a:ext uri="{FF2B5EF4-FFF2-40B4-BE49-F238E27FC236}">
                <a16:creationId xmlns:a16="http://schemas.microsoft.com/office/drawing/2014/main" id="{A805C287-EBBE-4235-9422-9FD9D9EEB494}"/>
              </a:ext>
            </a:extLst>
          </p:cNvPr>
          <p:cNvGrpSpPr/>
          <p:nvPr/>
        </p:nvGrpSpPr>
        <p:grpSpPr>
          <a:xfrm>
            <a:off x="4749136" y="2805795"/>
            <a:ext cx="2744525" cy="566415"/>
            <a:chOff x="3542950" y="1900372"/>
            <a:chExt cx="2058394" cy="424811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01B3CF7-DDFC-4C2F-AC4B-E80A56BE6723}"/>
                </a:ext>
              </a:extLst>
            </p:cNvPr>
            <p:cNvSpPr txBox="1"/>
            <p:nvPr/>
          </p:nvSpPr>
          <p:spPr>
            <a:xfrm>
              <a:off x="3542950" y="1900372"/>
              <a:ext cx="2058394" cy="369332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417B85"/>
                  </a:solidFill>
                  <a:latin typeface="+mj-lt"/>
                </a:rPr>
                <a:t>38% more salary </a:t>
              </a:r>
            </a:p>
            <a:p>
              <a:pPr algn="ctr"/>
              <a:r>
                <a:rPr lang="en-US" sz="1600" b="1" dirty="0">
                  <a:solidFill>
                    <a:srgbClr val="417B85"/>
                  </a:solidFill>
                  <a:latin typeface="+mj-lt"/>
                </a:rPr>
                <a:t>on average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8CD03E8-F530-48FF-A2D3-B4B6E103E17A}"/>
                </a:ext>
              </a:extLst>
            </p:cNvPr>
            <p:cNvSpPr txBox="1"/>
            <p:nvPr/>
          </p:nvSpPr>
          <p:spPr>
            <a:xfrm>
              <a:off x="3542950" y="2171342"/>
              <a:ext cx="2058394" cy="153841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ctr" defTabSz="1219170">
                <a:spcBef>
                  <a:spcPct val="20000"/>
                </a:spcBef>
                <a:defRPr/>
              </a:pPr>
              <a:endParaRPr lang="en-US" sz="1333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32" name="Group 32">
            <a:extLst>
              <a:ext uri="{FF2B5EF4-FFF2-40B4-BE49-F238E27FC236}">
                <a16:creationId xmlns:a16="http://schemas.microsoft.com/office/drawing/2014/main" id="{59319684-CA53-43C3-AFBB-FB1621AC3D85}"/>
              </a:ext>
            </a:extLst>
          </p:cNvPr>
          <p:cNvGrpSpPr/>
          <p:nvPr/>
        </p:nvGrpSpPr>
        <p:grpSpPr>
          <a:xfrm>
            <a:off x="8321971" y="2789877"/>
            <a:ext cx="2744525" cy="566415"/>
            <a:chOff x="6222578" y="1900372"/>
            <a:chExt cx="2058394" cy="424811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9B78878-EB9E-4CAC-9AAC-BE32ABB81448}"/>
                </a:ext>
              </a:extLst>
            </p:cNvPr>
            <p:cNvSpPr txBox="1"/>
            <p:nvPr/>
          </p:nvSpPr>
          <p:spPr>
            <a:xfrm>
              <a:off x="6222578" y="1900372"/>
              <a:ext cx="2058394" cy="369332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accent3"/>
                  </a:solidFill>
                  <a:latin typeface="+mj-lt"/>
                </a:rPr>
                <a:t>Get considered for </a:t>
              </a:r>
              <a:br>
                <a:rPr lang="en-US" sz="1600" b="1" dirty="0">
                  <a:solidFill>
                    <a:schemeClr val="accent3"/>
                  </a:solidFill>
                  <a:latin typeface="+mj-lt"/>
                </a:rPr>
              </a:br>
              <a:r>
                <a:rPr lang="en-US" sz="1600" b="1" dirty="0">
                  <a:solidFill>
                    <a:schemeClr val="accent3"/>
                  </a:solidFill>
                  <a:latin typeface="+mj-lt"/>
                </a:rPr>
                <a:t>Senior positions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E4044A6-83F7-4B10-A68E-6771E3478A11}"/>
                </a:ext>
              </a:extLst>
            </p:cNvPr>
            <p:cNvSpPr txBox="1"/>
            <p:nvPr/>
          </p:nvSpPr>
          <p:spPr>
            <a:xfrm>
              <a:off x="6222578" y="2171342"/>
              <a:ext cx="2058394" cy="153841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ctr" defTabSz="1219170">
                <a:spcBef>
                  <a:spcPct val="20000"/>
                </a:spcBef>
                <a:defRPr/>
              </a:pPr>
              <a:endParaRPr lang="en-US" sz="1333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39" name="Group 33">
            <a:extLst>
              <a:ext uri="{FF2B5EF4-FFF2-40B4-BE49-F238E27FC236}">
                <a16:creationId xmlns:a16="http://schemas.microsoft.com/office/drawing/2014/main" id="{0F5CF1B8-4A8F-4987-9920-C3A6C632A770}"/>
              </a:ext>
            </a:extLst>
          </p:cNvPr>
          <p:cNvGrpSpPr/>
          <p:nvPr/>
        </p:nvGrpSpPr>
        <p:grpSpPr>
          <a:xfrm>
            <a:off x="4749136" y="5362642"/>
            <a:ext cx="2744525" cy="566415"/>
            <a:chOff x="863323" y="3628582"/>
            <a:chExt cx="2058394" cy="424811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A0C3D491-4A3D-4CFB-AECA-8E0162A07413}"/>
                </a:ext>
              </a:extLst>
            </p:cNvPr>
            <p:cNvSpPr txBox="1"/>
            <p:nvPr/>
          </p:nvSpPr>
          <p:spPr>
            <a:xfrm>
              <a:off x="863323" y="3628582"/>
              <a:ext cx="2058394" cy="369332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00B050"/>
                  </a:solidFill>
                  <a:latin typeface="+mj-lt"/>
                </a:rPr>
                <a:t>Become a Data Scientist</a:t>
              </a:r>
            </a:p>
            <a:p>
              <a:pPr algn="ctr"/>
              <a:r>
                <a:rPr lang="en-US" sz="1600" b="1" dirty="0">
                  <a:solidFill>
                    <a:srgbClr val="00B050"/>
                  </a:solidFill>
                  <a:latin typeface="+mj-lt"/>
                </a:rPr>
                <a:t>Certifications versus a real Degree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665E42F-7B4E-4B4C-8BAD-ED026ED86D1D}"/>
                </a:ext>
              </a:extLst>
            </p:cNvPr>
            <p:cNvSpPr txBox="1"/>
            <p:nvPr/>
          </p:nvSpPr>
          <p:spPr>
            <a:xfrm>
              <a:off x="863323" y="3899552"/>
              <a:ext cx="2058394" cy="153841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ctr" defTabSz="1219170">
                <a:spcBef>
                  <a:spcPct val="20000"/>
                </a:spcBef>
                <a:defRPr/>
              </a:pPr>
              <a:endParaRPr lang="en-US" sz="1333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B92452D7-6EFA-48DA-B9C1-89EBAD2C6887}"/>
              </a:ext>
            </a:extLst>
          </p:cNvPr>
          <p:cNvSpPr txBox="1">
            <a:spLocks/>
          </p:cNvSpPr>
          <p:nvPr/>
        </p:nvSpPr>
        <p:spPr>
          <a:xfrm>
            <a:off x="743484" y="1509529"/>
            <a:ext cx="759824" cy="820674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5333" b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01</a:t>
            </a:r>
          </a:p>
        </p:txBody>
      </p:sp>
      <p:sp>
        <p:nvSpPr>
          <p:cNvPr id="45" name="Text Placeholder 3">
            <a:extLst>
              <a:ext uri="{FF2B5EF4-FFF2-40B4-BE49-F238E27FC236}">
                <a16:creationId xmlns:a16="http://schemas.microsoft.com/office/drawing/2014/main" id="{40EAD5D2-6885-4F25-AF8D-3772429AFFDC}"/>
              </a:ext>
            </a:extLst>
          </p:cNvPr>
          <p:cNvSpPr txBox="1">
            <a:spLocks/>
          </p:cNvSpPr>
          <p:nvPr/>
        </p:nvSpPr>
        <p:spPr>
          <a:xfrm>
            <a:off x="4380142" y="1509529"/>
            <a:ext cx="759824" cy="820674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5333" b="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02</a:t>
            </a:r>
          </a:p>
        </p:txBody>
      </p:sp>
      <p:sp>
        <p:nvSpPr>
          <p:cNvPr id="46" name="Text Placeholder 3">
            <a:extLst>
              <a:ext uri="{FF2B5EF4-FFF2-40B4-BE49-F238E27FC236}">
                <a16:creationId xmlns:a16="http://schemas.microsoft.com/office/drawing/2014/main" id="{F69A0D0F-707A-4B52-AFF5-781C8F5269F1}"/>
              </a:ext>
            </a:extLst>
          </p:cNvPr>
          <p:cNvSpPr txBox="1">
            <a:spLocks/>
          </p:cNvSpPr>
          <p:nvPr/>
        </p:nvSpPr>
        <p:spPr>
          <a:xfrm>
            <a:off x="7925462" y="1509529"/>
            <a:ext cx="759824" cy="820674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5333" b="0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03</a:t>
            </a:r>
          </a:p>
        </p:txBody>
      </p:sp>
      <p:sp>
        <p:nvSpPr>
          <p:cNvPr id="47" name="Text Placeholder 3">
            <a:extLst>
              <a:ext uri="{FF2B5EF4-FFF2-40B4-BE49-F238E27FC236}">
                <a16:creationId xmlns:a16="http://schemas.microsoft.com/office/drawing/2014/main" id="{A3212ECA-5398-4374-8CD4-836CA7DE7DF2}"/>
              </a:ext>
            </a:extLst>
          </p:cNvPr>
          <p:cNvSpPr txBox="1">
            <a:spLocks/>
          </p:cNvSpPr>
          <p:nvPr/>
        </p:nvSpPr>
        <p:spPr>
          <a:xfrm>
            <a:off x="4380142" y="3980811"/>
            <a:ext cx="759824" cy="820674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5333" b="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04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AD58326B-082D-4AFE-9B7B-D5384CA50B11}"/>
              </a:ext>
            </a:extLst>
          </p:cNvPr>
          <p:cNvGrpSpPr/>
          <p:nvPr/>
        </p:nvGrpSpPr>
        <p:grpSpPr>
          <a:xfrm>
            <a:off x="2066032" y="1744141"/>
            <a:ext cx="965063" cy="937433"/>
            <a:chOff x="2066032" y="1744141"/>
            <a:chExt cx="965063" cy="937433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F0821429-072D-4ECA-9F93-ABFDADDB72BB}"/>
                </a:ext>
              </a:extLst>
            </p:cNvPr>
            <p:cNvSpPr/>
            <p:nvPr/>
          </p:nvSpPr>
          <p:spPr>
            <a:xfrm>
              <a:off x="2066032" y="1744141"/>
              <a:ext cx="965063" cy="93743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733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6543E238-638E-4F32-A1FC-B3BB2E0774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0881" y="1905176"/>
              <a:ext cx="615361" cy="615361"/>
            </a:xfrm>
            <a:prstGeom prst="rect">
              <a:avLst/>
            </a:prstGeom>
          </p:spPr>
        </p:pic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A1F66DD5-2E18-4F69-A5DA-C881CA79D170}"/>
              </a:ext>
            </a:extLst>
          </p:cNvPr>
          <p:cNvGrpSpPr/>
          <p:nvPr/>
        </p:nvGrpSpPr>
        <p:grpSpPr>
          <a:xfrm>
            <a:off x="5638868" y="1744141"/>
            <a:ext cx="965063" cy="937433"/>
            <a:chOff x="5638868" y="1744141"/>
            <a:chExt cx="965063" cy="937433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AB0C2258-CCE6-4803-ABAE-203E68684097}"/>
                </a:ext>
              </a:extLst>
            </p:cNvPr>
            <p:cNvSpPr/>
            <p:nvPr/>
          </p:nvSpPr>
          <p:spPr>
            <a:xfrm>
              <a:off x="5638868" y="1744141"/>
              <a:ext cx="965063" cy="937433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733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0563F368-407B-486A-81FD-FC48726F98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16591" y="1919866"/>
              <a:ext cx="608205" cy="608205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E1FBC999-91CF-4044-85BD-9243E3300F41}"/>
              </a:ext>
            </a:extLst>
          </p:cNvPr>
          <p:cNvGrpSpPr/>
          <p:nvPr/>
        </p:nvGrpSpPr>
        <p:grpSpPr>
          <a:xfrm>
            <a:off x="9211705" y="1744141"/>
            <a:ext cx="965063" cy="937433"/>
            <a:chOff x="9211705" y="1744141"/>
            <a:chExt cx="965063" cy="937433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942202D8-41EA-471F-B18F-24625DF4A461}"/>
                </a:ext>
              </a:extLst>
            </p:cNvPr>
            <p:cNvSpPr/>
            <p:nvPr/>
          </p:nvSpPr>
          <p:spPr>
            <a:xfrm>
              <a:off x="9211705" y="1744141"/>
              <a:ext cx="965063" cy="93743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267" dirty="0">
                <a:solidFill>
                  <a:schemeClr val="accent3">
                    <a:lumMod val="50000"/>
                  </a:schemeClr>
                </a:solidFill>
              </a:endParaRPr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53E337F1-12F7-4A14-A219-790FFB8C0E9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42205" y="1871938"/>
              <a:ext cx="704059" cy="704059"/>
            </a:xfrm>
            <a:prstGeom prst="rect">
              <a:avLst/>
            </a:prstGeom>
          </p:spPr>
        </p:pic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1D2F12F2-F1A3-45AB-97AA-A675E2FD680C}"/>
              </a:ext>
            </a:extLst>
          </p:cNvPr>
          <p:cNvGrpSpPr/>
          <p:nvPr/>
        </p:nvGrpSpPr>
        <p:grpSpPr>
          <a:xfrm>
            <a:off x="5638868" y="4369009"/>
            <a:ext cx="965063" cy="937433"/>
            <a:chOff x="5638868" y="4369009"/>
            <a:chExt cx="965063" cy="937433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A7D6C25C-DAF7-4B5F-8F2F-60B13DD7FE39}"/>
                </a:ext>
              </a:extLst>
            </p:cNvPr>
            <p:cNvSpPr/>
            <p:nvPr/>
          </p:nvSpPr>
          <p:spPr>
            <a:xfrm>
              <a:off x="5638868" y="4369009"/>
              <a:ext cx="965063" cy="937433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733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76B4FBBF-8BCA-4B3B-9FFF-BDA52EC1DAD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4427" y="4415219"/>
              <a:ext cx="772531" cy="77253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31565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45" grpId="0"/>
      <p:bldP spid="46" grpId="0"/>
      <p:bldP spid="4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ADEC2A-1BDB-4059-95B4-EED0F6442762}"/>
              </a:ext>
            </a:extLst>
          </p:cNvPr>
          <p:cNvSpPr txBox="1"/>
          <p:nvPr/>
        </p:nvSpPr>
        <p:spPr>
          <a:xfrm>
            <a:off x="396852" y="283882"/>
            <a:ext cx="63837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9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The end to end process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19BFBC7A-1F7F-42D6-944D-3249856FA391}"/>
              </a:ext>
            </a:extLst>
          </p:cNvPr>
          <p:cNvSpPr txBox="1">
            <a:spLocks/>
          </p:cNvSpPr>
          <p:nvPr/>
        </p:nvSpPr>
        <p:spPr>
          <a:xfrm>
            <a:off x="743484" y="1509529"/>
            <a:ext cx="759824" cy="820674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5333" b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01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CBB4C7B-42CA-4D2E-BA0D-2D18BB4E8A11}"/>
              </a:ext>
            </a:extLst>
          </p:cNvPr>
          <p:cNvCxnSpPr/>
          <p:nvPr/>
        </p:nvCxnSpPr>
        <p:spPr>
          <a:xfrm>
            <a:off x="1716071" y="1908433"/>
            <a:ext cx="2381089" cy="0"/>
          </a:xfrm>
          <a:prstGeom prst="line">
            <a:avLst/>
          </a:prstGeom>
          <a:ln w="19050" cap="rnd">
            <a:solidFill>
              <a:schemeClr val="accent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31">
            <a:extLst>
              <a:ext uri="{FF2B5EF4-FFF2-40B4-BE49-F238E27FC236}">
                <a16:creationId xmlns:a16="http://schemas.microsoft.com/office/drawing/2014/main" id="{7056A9BA-B7B2-4B20-B6E9-59E69AAE8BE9}"/>
              </a:ext>
            </a:extLst>
          </p:cNvPr>
          <p:cNvGrpSpPr/>
          <p:nvPr/>
        </p:nvGrpSpPr>
        <p:grpSpPr>
          <a:xfrm>
            <a:off x="742950" y="2287105"/>
            <a:ext cx="3098221" cy="1135260"/>
            <a:chOff x="625692" y="1862556"/>
            <a:chExt cx="2242452" cy="851445"/>
          </a:xfrm>
        </p:grpSpPr>
        <p:sp>
          <p:nvSpPr>
            <p:cNvPr id="9" name="Footer Text">
              <a:extLst>
                <a:ext uri="{FF2B5EF4-FFF2-40B4-BE49-F238E27FC236}">
                  <a16:creationId xmlns:a16="http://schemas.microsoft.com/office/drawing/2014/main" id="{3E40A77B-F1C2-4E67-9580-CC0C6CB52914}"/>
                </a:ext>
              </a:extLst>
            </p:cNvPr>
            <p:cNvSpPr txBox="1"/>
            <p:nvPr/>
          </p:nvSpPr>
          <p:spPr>
            <a:xfrm>
              <a:off x="625692" y="2099986"/>
              <a:ext cx="2242452" cy="61401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33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Select the dataset,</a:t>
              </a:r>
            </a:p>
            <a:p>
              <a:r>
                <a:rPr lang="en-US" sz="133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Find papers in the last two years,</a:t>
              </a:r>
            </a:p>
            <a:p>
              <a:r>
                <a:rPr lang="en-US" sz="133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Find code, if possible,</a:t>
              </a:r>
            </a:p>
            <a:p>
              <a:r>
                <a:rPr lang="en-US" sz="133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Leverage Kaggle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96CCE04-3F3C-4ED1-8725-0BA455EA19DC}"/>
                </a:ext>
              </a:extLst>
            </p:cNvPr>
            <p:cNvSpPr txBox="1"/>
            <p:nvPr/>
          </p:nvSpPr>
          <p:spPr>
            <a:xfrm>
              <a:off x="625692" y="1862556"/>
              <a:ext cx="1423606" cy="230833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sz="2000" b="1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Chose a dataset</a:t>
              </a:r>
            </a:p>
          </p:txBody>
        </p:sp>
      </p:grp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74134135-A22D-4B99-AD2E-CD28B871C42F}"/>
              </a:ext>
            </a:extLst>
          </p:cNvPr>
          <p:cNvSpPr txBox="1">
            <a:spLocks/>
          </p:cNvSpPr>
          <p:nvPr/>
        </p:nvSpPr>
        <p:spPr>
          <a:xfrm>
            <a:off x="4380142" y="1509529"/>
            <a:ext cx="759824" cy="820674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5333" b="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02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B9D5768-6DD7-4E12-9F71-0DC9C3972A5A}"/>
              </a:ext>
            </a:extLst>
          </p:cNvPr>
          <p:cNvCxnSpPr/>
          <p:nvPr/>
        </p:nvCxnSpPr>
        <p:spPr>
          <a:xfrm>
            <a:off x="5314629" y="1908433"/>
            <a:ext cx="2381089" cy="0"/>
          </a:xfrm>
          <a:prstGeom prst="line">
            <a:avLst/>
          </a:prstGeom>
          <a:ln w="19050" cap="rnd">
            <a:solidFill>
              <a:schemeClr val="accent2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35">
            <a:extLst>
              <a:ext uri="{FF2B5EF4-FFF2-40B4-BE49-F238E27FC236}">
                <a16:creationId xmlns:a16="http://schemas.microsoft.com/office/drawing/2014/main" id="{1504FC16-9AAA-4732-801F-C40097318929}"/>
              </a:ext>
            </a:extLst>
          </p:cNvPr>
          <p:cNvGrpSpPr/>
          <p:nvPr/>
        </p:nvGrpSpPr>
        <p:grpSpPr>
          <a:xfrm>
            <a:off x="4379607" y="2210092"/>
            <a:ext cx="2715215" cy="1024896"/>
            <a:chOff x="625692" y="1804798"/>
            <a:chExt cx="2036411" cy="768672"/>
          </a:xfrm>
        </p:grpSpPr>
        <p:sp>
          <p:nvSpPr>
            <p:cNvPr id="14" name="Footer Text">
              <a:extLst>
                <a:ext uri="{FF2B5EF4-FFF2-40B4-BE49-F238E27FC236}">
                  <a16:creationId xmlns:a16="http://schemas.microsoft.com/office/drawing/2014/main" id="{B18D3DF4-2721-404B-84CF-58FE1616A3CD}"/>
                </a:ext>
              </a:extLst>
            </p:cNvPr>
            <p:cNvSpPr txBox="1"/>
            <p:nvPr/>
          </p:nvSpPr>
          <p:spPr>
            <a:xfrm>
              <a:off x="625692" y="2266463"/>
              <a:ext cx="2036411" cy="30700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33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Select three topics you would be comfortable to do in 1.5 months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17848D9-E595-449F-ABD0-9FA4DB049A14}"/>
                </a:ext>
              </a:extLst>
            </p:cNvPr>
            <p:cNvSpPr txBox="1"/>
            <p:nvPr/>
          </p:nvSpPr>
          <p:spPr>
            <a:xfrm>
              <a:off x="625692" y="1804798"/>
              <a:ext cx="1485984" cy="461665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sz="2000" b="1" dirty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Propose three </a:t>
              </a:r>
            </a:p>
            <a:p>
              <a:r>
                <a:rPr lang="en-US" sz="2000" b="1" dirty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Research topics</a:t>
              </a:r>
            </a:p>
          </p:txBody>
        </p:sp>
      </p:grp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274ED9FA-A2AD-4B4C-A3A8-EF96D1DE87C8}"/>
              </a:ext>
            </a:extLst>
          </p:cNvPr>
          <p:cNvSpPr txBox="1">
            <a:spLocks/>
          </p:cNvSpPr>
          <p:nvPr/>
        </p:nvSpPr>
        <p:spPr>
          <a:xfrm>
            <a:off x="7925462" y="1509529"/>
            <a:ext cx="759824" cy="820674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5333" b="0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03</a:t>
            </a:r>
          </a:p>
        </p:txBody>
      </p:sp>
      <p:grpSp>
        <p:nvGrpSpPr>
          <p:cNvPr id="17" name="Group 40">
            <a:extLst>
              <a:ext uri="{FF2B5EF4-FFF2-40B4-BE49-F238E27FC236}">
                <a16:creationId xmlns:a16="http://schemas.microsoft.com/office/drawing/2014/main" id="{889EDAB1-5D45-412B-909B-FC0C11EA5861}"/>
              </a:ext>
            </a:extLst>
          </p:cNvPr>
          <p:cNvGrpSpPr/>
          <p:nvPr/>
        </p:nvGrpSpPr>
        <p:grpSpPr>
          <a:xfrm>
            <a:off x="7924927" y="2287100"/>
            <a:ext cx="3290216" cy="930589"/>
            <a:chOff x="625692" y="1862555"/>
            <a:chExt cx="2690511" cy="697942"/>
          </a:xfrm>
        </p:grpSpPr>
        <p:sp>
          <p:nvSpPr>
            <p:cNvPr id="18" name="Footer Text">
              <a:extLst>
                <a:ext uri="{FF2B5EF4-FFF2-40B4-BE49-F238E27FC236}">
                  <a16:creationId xmlns:a16="http://schemas.microsoft.com/office/drawing/2014/main" id="{A01C0C2C-A416-4129-8C0D-80B69954D23E}"/>
                </a:ext>
              </a:extLst>
            </p:cNvPr>
            <p:cNvSpPr txBox="1"/>
            <p:nvPr/>
          </p:nvSpPr>
          <p:spPr>
            <a:xfrm>
              <a:off x="625692" y="2099986"/>
              <a:ext cx="2690511" cy="4605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33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Leverage your thesis supervisor, they are experts. You have the freedom to work at your pace.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B7BA510-07E5-4A46-9543-1B6887B9923F}"/>
                </a:ext>
              </a:extLst>
            </p:cNvPr>
            <p:cNvSpPr txBox="1"/>
            <p:nvPr/>
          </p:nvSpPr>
          <p:spPr>
            <a:xfrm>
              <a:off x="625692" y="1862555"/>
              <a:ext cx="2398809" cy="230833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sz="2000" b="1" dirty="0">
                  <a:solidFill>
                    <a:schemeClr val="accent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Get a Thesis Supervisor</a:t>
              </a:r>
            </a:p>
          </p:txBody>
        </p:sp>
      </p:grp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F1FFBBC-F753-40E0-BF82-5432D946F3B0}"/>
              </a:ext>
            </a:extLst>
          </p:cNvPr>
          <p:cNvCxnSpPr/>
          <p:nvPr/>
        </p:nvCxnSpPr>
        <p:spPr>
          <a:xfrm>
            <a:off x="8885349" y="1908433"/>
            <a:ext cx="2381089" cy="0"/>
          </a:xfrm>
          <a:prstGeom prst="line">
            <a:avLst/>
          </a:prstGeom>
          <a:ln w="19050" cap="rnd">
            <a:solidFill>
              <a:schemeClr val="accent3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44">
            <a:extLst>
              <a:ext uri="{FF2B5EF4-FFF2-40B4-BE49-F238E27FC236}">
                <a16:creationId xmlns:a16="http://schemas.microsoft.com/office/drawing/2014/main" id="{72F0DED1-32F5-47A5-AAA4-AC84F3FF96BB}"/>
              </a:ext>
            </a:extLst>
          </p:cNvPr>
          <p:cNvCxnSpPr>
            <a:cxnSpLocks/>
          </p:cNvCxnSpPr>
          <p:nvPr/>
        </p:nvCxnSpPr>
        <p:spPr>
          <a:xfrm rot="5400000">
            <a:off x="8744966" y="2048817"/>
            <a:ext cx="2661857" cy="2381089"/>
          </a:xfrm>
          <a:prstGeom prst="bentConnector3">
            <a:avLst>
              <a:gd name="adj1" fmla="val 99649"/>
            </a:avLst>
          </a:prstGeom>
          <a:ln w="190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9DD21895-B0D9-4BB4-9C76-76C602697F3F}"/>
              </a:ext>
            </a:extLst>
          </p:cNvPr>
          <p:cNvSpPr txBox="1">
            <a:spLocks/>
          </p:cNvSpPr>
          <p:nvPr/>
        </p:nvSpPr>
        <p:spPr>
          <a:xfrm>
            <a:off x="743484" y="4171996"/>
            <a:ext cx="759824" cy="820674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5333" b="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06</a:t>
            </a:r>
          </a:p>
        </p:txBody>
      </p:sp>
      <p:grpSp>
        <p:nvGrpSpPr>
          <p:cNvPr id="23" name="Group 56">
            <a:extLst>
              <a:ext uri="{FF2B5EF4-FFF2-40B4-BE49-F238E27FC236}">
                <a16:creationId xmlns:a16="http://schemas.microsoft.com/office/drawing/2014/main" id="{6D0BEDA2-B5C9-452C-B728-FD8DE2649F42}"/>
              </a:ext>
            </a:extLst>
          </p:cNvPr>
          <p:cNvGrpSpPr/>
          <p:nvPr/>
        </p:nvGrpSpPr>
        <p:grpSpPr>
          <a:xfrm>
            <a:off x="742950" y="4875861"/>
            <a:ext cx="3265311" cy="842355"/>
            <a:chOff x="625691" y="1766602"/>
            <a:chExt cx="2506132" cy="631767"/>
          </a:xfrm>
        </p:grpSpPr>
        <p:sp>
          <p:nvSpPr>
            <p:cNvPr id="24" name="Footer Text">
              <a:extLst>
                <a:ext uri="{FF2B5EF4-FFF2-40B4-BE49-F238E27FC236}">
                  <a16:creationId xmlns:a16="http://schemas.microsoft.com/office/drawing/2014/main" id="{A15757D7-1240-41F9-99FB-666E75DE3113}"/>
                </a:ext>
              </a:extLst>
            </p:cNvPr>
            <p:cNvSpPr txBox="1"/>
            <p:nvPr/>
          </p:nvSpPr>
          <p:spPr>
            <a:xfrm>
              <a:off x="625691" y="2244866"/>
              <a:ext cx="2506132" cy="15350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endParaRPr lang="en-US" sz="13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AD08910-1AFE-4B4F-AF6A-4965F7774F17}"/>
                </a:ext>
              </a:extLst>
            </p:cNvPr>
            <p:cNvSpPr txBox="1"/>
            <p:nvPr/>
          </p:nvSpPr>
          <p:spPr>
            <a:xfrm>
              <a:off x="625691" y="1766602"/>
              <a:ext cx="1825776" cy="461665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sz="2000" b="1" dirty="0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Final Submission &amp;</a:t>
              </a:r>
              <a:br>
                <a:rPr lang="en-US" sz="2000" b="1" dirty="0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2000" b="1" dirty="0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Video Presentation</a:t>
              </a:r>
            </a:p>
          </p:txBody>
        </p:sp>
      </p:grp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67A3AC5E-599F-4BC5-B383-EB7950DCBF6C}"/>
              </a:ext>
            </a:extLst>
          </p:cNvPr>
          <p:cNvSpPr txBox="1">
            <a:spLocks/>
          </p:cNvSpPr>
          <p:nvPr/>
        </p:nvSpPr>
        <p:spPr>
          <a:xfrm>
            <a:off x="4380142" y="4171996"/>
            <a:ext cx="759824" cy="820674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5333" b="0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05</a:t>
            </a:r>
          </a:p>
        </p:txBody>
      </p:sp>
      <p:grpSp>
        <p:nvGrpSpPr>
          <p:cNvPr id="27" name="Group 60">
            <a:extLst>
              <a:ext uri="{FF2B5EF4-FFF2-40B4-BE49-F238E27FC236}">
                <a16:creationId xmlns:a16="http://schemas.microsoft.com/office/drawing/2014/main" id="{319497ED-2AFA-4470-9DDE-7C5BFD1777D8}"/>
              </a:ext>
            </a:extLst>
          </p:cNvPr>
          <p:cNvGrpSpPr/>
          <p:nvPr/>
        </p:nvGrpSpPr>
        <p:grpSpPr>
          <a:xfrm>
            <a:off x="4379607" y="4997649"/>
            <a:ext cx="3265310" cy="694518"/>
            <a:chOff x="625692" y="1898618"/>
            <a:chExt cx="2506133" cy="520889"/>
          </a:xfrm>
        </p:grpSpPr>
        <p:sp>
          <p:nvSpPr>
            <p:cNvPr id="28" name="Footer Text">
              <a:extLst>
                <a:ext uri="{FF2B5EF4-FFF2-40B4-BE49-F238E27FC236}">
                  <a16:creationId xmlns:a16="http://schemas.microsoft.com/office/drawing/2014/main" id="{AC17AD41-1D1B-4017-9565-AE458F94ADBF}"/>
                </a:ext>
              </a:extLst>
            </p:cNvPr>
            <p:cNvSpPr txBox="1"/>
            <p:nvPr/>
          </p:nvSpPr>
          <p:spPr>
            <a:xfrm>
              <a:off x="625692" y="2266004"/>
              <a:ext cx="2506133" cy="15350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endParaRPr lang="en-US" sz="13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77EAA7B-DE46-4B51-9828-6E62AA71FE11}"/>
                </a:ext>
              </a:extLst>
            </p:cNvPr>
            <p:cNvSpPr txBox="1"/>
            <p:nvPr/>
          </p:nvSpPr>
          <p:spPr>
            <a:xfrm>
              <a:off x="625692" y="1898618"/>
              <a:ext cx="1716281" cy="230833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sz="2000" b="1" dirty="0">
                  <a:solidFill>
                    <a:schemeClr val="accent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Mid-Thesis Report</a:t>
              </a:r>
            </a:p>
          </p:txBody>
        </p:sp>
      </p:grp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9BDECF11-3380-4A79-8FBC-49D01F5C3156}"/>
              </a:ext>
            </a:extLst>
          </p:cNvPr>
          <p:cNvSpPr txBox="1">
            <a:spLocks/>
          </p:cNvSpPr>
          <p:nvPr/>
        </p:nvSpPr>
        <p:spPr>
          <a:xfrm>
            <a:off x="7925462" y="4171996"/>
            <a:ext cx="759824" cy="820674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5333" b="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04</a:t>
            </a:r>
          </a:p>
        </p:txBody>
      </p:sp>
      <p:grpSp>
        <p:nvGrpSpPr>
          <p:cNvPr id="31" name="Group 64">
            <a:extLst>
              <a:ext uri="{FF2B5EF4-FFF2-40B4-BE49-F238E27FC236}">
                <a16:creationId xmlns:a16="http://schemas.microsoft.com/office/drawing/2014/main" id="{F3EC003B-A459-4F55-9559-EE683DA35421}"/>
              </a:ext>
            </a:extLst>
          </p:cNvPr>
          <p:cNvGrpSpPr/>
          <p:nvPr/>
        </p:nvGrpSpPr>
        <p:grpSpPr>
          <a:xfrm>
            <a:off x="7924927" y="4949566"/>
            <a:ext cx="3084178" cy="521245"/>
            <a:chOff x="625691" y="1862555"/>
            <a:chExt cx="2447781" cy="390934"/>
          </a:xfrm>
        </p:grpSpPr>
        <p:sp>
          <p:nvSpPr>
            <p:cNvPr id="32" name="Footer Text">
              <a:extLst>
                <a:ext uri="{FF2B5EF4-FFF2-40B4-BE49-F238E27FC236}">
                  <a16:creationId xmlns:a16="http://schemas.microsoft.com/office/drawing/2014/main" id="{FDFAE6CD-16A6-4521-BAE3-4E79BF679679}"/>
                </a:ext>
              </a:extLst>
            </p:cNvPr>
            <p:cNvSpPr txBox="1"/>
            <p:nvPr/>
          </p:nvSpPr>
          <p:spPr>
            <a:xfrm>
              <a:off x="625691" y="2099986"/>
              <a:ext cx="2447781" cy="15350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endParaRPr lang="en-US" sz="13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548373F-AB99-4A8E-985F-5ABC627E86E8}"/>
                </a:ext>
              </a:extLst>
            </p:cNvPr>
            <p:cNvSpPr txBox="1"/>
            <p:nvPr/>
          </p:nvSpPr>
          <p:spPr>
            <a:xfrm>
              <a:off x="625692" y="1862555"/>
              <a:ext cx="1844741" cy="230833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sz="2000" b="1" dirty="0">
                  <a:solidFill>
                    <a:schemeClr val="accent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Research Proposal</a:t>
              </a:r>
            </a:p>
          </p:txBody>
        </p:sp>
      </p:grp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94F21E49-3B8C-41D5-BAB0-5452BCE047C1}"/>
              </a:ext>
            </a:extLst>
          </p:cNvPr>
          <p:cNvCxnSpPr/>
          <p:nvPr/>
        </p:nvCxnSpPr>
        <p:spPr>
          <a:xfrm flipH="1">
            <a:off x="5263829" y="4570290"/>
            <a:ext cx="2381089" cy="0"/>
          </a:xfrm>
          <a:prstGeom prst="line">
            <a:avLst/>
          </a:prstGeom>
          <a:ln w="19050" cap="rnd">
            <a:solidFill>
              <a:schemeClr val="accent4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9D2A7F9-C8D1-49DC-8E89-64CCCE770ABE}"/>
              </a:ext>
            </a:extLst>
          </p:cNvPr>
          <p:cNvCxnSpPr/>
          <p:nvPr/>
        </p:nvCxnSpPr>
        <p:spPr>
          <a:xfrm flipH="1">
            <a:off x="1665271" y="4570290"/>
            <a:ext cx="2381089" cy="0"/>
          </a:xfrm>
          <a:prstGeom prst="line">
            <a:avLst/>
          </a:prstGeom>
          <a:ln w="19050" cap="rnd">
            <a:solidFill>
              <a:schemeClr val="accent5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C6303529-1D12-4FF0-8442-7ECFAAB86ADE}"/>
              </a:ext>
            </a:extLst>
          </p:cNvPr>
          <p:cNvSpPr txBox="1"/>
          <p:nvPr/>
        </p:nvSpPr>
        <p:spPr>
          <a:xfrm>
            <a:off x="19026" y="-22086"/>
            <a:ext cx="723924" cy="2541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Topic 3 of 6</a:t>
            </a:r>
          </a:p>
        </p:txBody>
      </p:sp>
    </p:spTree>
    <p:extLst>
      <p:ext uri="{BB962C8B-B14F-4D97-AF65-F5344CB8AC3E}">
        <p14:creationId xmlns:p14="http://schemas.microsoft.com/office/powerpoint/2010/main" val="1915620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4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5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6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9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" presetClass="entr" presetSubtype="4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9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" presetClass="entr" presetSubtype="4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/>
      <p:bldP spid="16" grpId="0"/>
      <p:bldP spid="22" grpId="0"/>
      <p:bldP spid="26" grpId="0"/>
      <p:bldP spid="3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8">
            <a:extLst>
              <a:ext uri="{FF2B5EF4-FFF2-40B4-BE49-F238E27FC236}">
                <a16:creationId xmlns:a16="http://schemas.microsoft.com/office/drawing/2014/main" id="{491AD7E2-F5CB-42DD-91C6-A8B4D747F68F}"/>
              </a:ext>
            </a:extLst>
          </p:cNvPr>
          <p:cNvGrpSpPr/>
          <p:nvPr/>
        </p:nvGrpSpPr>
        <p:grpSpPr>
          <a:xfrm>
            <a:off x="534745" y="1959757"/>
            <a:ext cx="3987376" cy="486651"/>
            <a:chOff x="516274" y="1438565"/>
            <a:chExt cx="2990532" cy="36498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F599FD9-4B39-470B-AA0F-5B8A5754F316}"/>
                </a:ext>
              </a:extLst>
            </p:cNvPr>
            <p:cNvSpPr txBox="1"/>
            <p:nvPr/>
          </p:nvSpPr>
          <p:spPr>
            <a:xfrm>
              <a:off x="516274" y="1438565"/>
              <a:ext cx="2990532" cy="215492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r"/>
              <a:r>
                <a:rPr lang="en-US" sz="1867" b="1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Globally Accepted Master’s Degree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65874C0-2A8E-400B-BA4B-328B78DB714A}"/>
                </a:ext>
              </a:extLst>
            </p:cNvPr>
            <p:cNvSpPr txBox="1"/>
            <p:nvPr/>
          </p:nvSpPr>
          <p:spPr>
            <a:xfrm>
              <a:off x="885153" y="1649712"/>
              <a:ext cx="2621652" cy="153841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r" defTabSz="1219170">
                <a:spcBef>
                  <a:spcPct val="20000"/>
                </a:spcBef>
                <a:defRPr/>
              </a:pPr>
              <a:r>
                <a:rPr lang="en-US" sz="1333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WES Certification</a:t>
              </a:r>
            </a:p>
          </p:txBody>
        </p:sp>
      </p:grpSp>
      <p:grpSp>
        <p:nvGrpSpPr>
          <p:cNvPr id="8" name="Group 39">
            <a:extLst>
              <a:ext uri="{FF2B5EF4-FFF2-40B4-BE49-F238E27FC236}">
                <a16:creationId xmlns:a16="http://schemas.microsoft.com/office/drawing/2014/main" id="{58C57C75-5FD4-4DAF-8639-DC8AAAC161F3}"/>
              </a:ext>
            </a:extLst>
          </p:cNvPr>
          <p:cNvGrpSpPr/>
          <p:nvPr/>
        </p:nvGrpSpPr>
        <p:grpSpPr>
          <a:xfrm>
            <a:off x="182892" y="3315646"/>
            <a:ext cx="4339232" cy="722982"/>
            <a:chOff x="252383" y="2455489"/>
            <a:chExt cx="3254425" cy="542238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D1DA025-85E3-4747-B48C-EF9191CC95F8}"/>
                </a:ext>
              </a:extLst>
            </p:cNvPr>
            <p:cNvSpPr txBox="1"/>
            <p:nvPr/>
          </p:nvSpPr>
          <p:spPr>
            <a:xfrm>
              <a:off x="252383" y="2455489"/>
              <a:ext cx="3254425" cy="215493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r"/>
              <a:r>
                <a:rPr lang="en-US" sz="1867" b="1" dirty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Accepted by MNCs across the Globe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5137A88-6931-45A8-86B2-A7CC7768FD33}"/>
                </a:ext>
              </a:extLst>
            </p:cNvPr>
            <p:cNvSpPr txBox="1"/>
            <p:nvPr/>
          </p:nvSpPr>
          <p:spPr>
            <a:xfrm>
              <a:off x="516273" y="2659269"/>
              <a:ext cx="2990533" cy="338458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r" defTabSz="1219170">
                <a:spcBef>
                  <a:spcPct val="20000"/>
                </a:spcBef>
                <a:defRPr/>
              </a:pPr>
              <a:r>
                <a:rPr lang="en-US" sz="1333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Globally accepted to clear any filter of MSc Degree</a:t>
              </a:r>
            </a:p>
            <a:p>
              <a:pPr algn="r" defTabSz="1219170">
                <a:spcBef>
                  <a:spcPct val="20000"/>
                </a:spcBef>
                <a:defRPr/>
              </a:pPr>
              <a:r>
                <a:rPr lang="en-US" sz="1333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Amazon, Google, Facebook, Microsoft</a:t>
              </a:r>
            </a:p>
          </p:txBody>
        </p:sp>
      </p:grpSp>
      <p:grpSp>
        <p:nvGrpSpPr>
          <p:cNvPr id="12" name="Group 40">
            <a:extLst>
              <a:ext uri="{FF2B5EF4-FFF2-40B4-BE49-F238E27FC236}">
                <a16:creationId xmlns:a16="http://schemas.microsoft.com/office/drawing/2014/main" id="{B3FA31C7-9714-4107-B832-0BDC0663E662}"/>
              </a:ext>
            </a:extLst>
          </p:cNvPr>
          <p:cNvGrpSpPr/>
          <p:nvPr/>
        </p:nvGrpSpPr>
        <p:grpSpPr>
          <a:xfrm>
            <a:off x="872084" y="4659820"/>
            <a:ext cx="3650038" cy="694645"/>
            <a:chOff x="769276" y="3463613"/>
            <a:chExt cx="2737529" cy="520984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64E18DD-2CFD-4C7D-A33E-C3B91D2D1C3A}"/>
                </a:ext>
              </a:extLst>
            </p:cNvPr>
            <p:cNvSpPr txBox="1"/>
            <p:nvPr/>
          </p:nvSpPr>
          <p:spPr>
            <a:xfrm>
              <a:off x="769276" y="3463613"/>
              <a:ext cx="2737529" cy="215492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r"/>
              <a:r>
                <a:rPr lang="en-US" sz="1867" b="1" dirty="0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Potential to do PhD in the future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BA877C3-D96E-4257-8875-C435495D2F59}"/>
                </a:ext>
              </a:extLst>
            </p:cNvPr>
            <p:cNvSpPr txBox="1"/>
            <p:nvPr/>
          </p:nvSpPr>
          <p:spPr>
            <a:xfrm>
              <a:off x="885152" y="3676916"/>
              <a:ext cx="2621653" cy="307681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r" defTabSz="1219170">
                <a:spcBef>
                  <a:spcPct val="20000"/>
                </a:spcBef>
                <a:defRPr/>
              </a:pPr>
              <a:r>
                <a:rPr lang="en-US" sz="1333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Accepted by any country that otherwise would have accepted an offline degree from the UK</a:t>
              </a:r>
            </a:p>
          </p:txBody>
        </p: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5EE2E1B-0642-446F-AB54-7611CED9C200}"/>
              </a:ext>
            </a:extLst>
          </p:cNvPr>
          <p:cNvCxnSpPr/>
          <p:nvPr/>
        </p:nvCxnSpPr>
        <p:spPr>
          <a:xfrm flipV="1">
            <a:off x="6096000" y="1892814"/>
            <a:ext cx="0" cy="3661543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ot"/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FA4613A0-451A-429C-847A-43CB69114E1B}"/>
              </a:ext>
            </a:extLst>
          </p:cNvPr>
          <p:cNvSpPr txBox="1"/>
          <p:nvPr/>
        </p:nvSpPr>
        <p:spPr>
          <a:xfrm>
            <a:off x="396852" y="283882"/>
            <a:ext cx="63837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9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Expectation Setting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A18A741B-4FFF-451B-9CB5-332A5DF706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9880" y="2169288"/>
            <a:ext cx="3108593" cy="3108593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ACFF626A-4D4F-4828-B4E1-A0072A808E4A}"/>
              </a:ext>
            </a:extLst>
          </p:cNvPr>
          <p:cNvGrpSpPr/>
          <p:nvPr/>
        </p:nvGrpSpPr>
        <p:grpSpPr>
          <a:xfrm>
            <a:off x="4617778" y="1959788"/>
            <a:ext cx="965063" cy="937433"/>
            <a:chOff x="4617778" y="1959788"/>
            <a:chExt cx="965063" cy="937433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94F774B3-A89E-46F4-A8E6-6525C8DF387D}"/>
                </a:ext>
              </a:extLst>
            </p:cNvPr>
            <p:cNvSpPr/>
            <p:nvPr/>
          </p:nvSpPr>
          <p:spPr>
            <a:xfrm>
              <a:off x="4617778" y="1959788"/>
              <a:ext cx="965063" cy="93743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3733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E5DA293D-A0EB-4B61-B2C0-ACF8FABA39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82382" y="2128481"/>
              <a:ext cx="635853" cy="635853"/>
            </a:xfrm>
            <a:prstGeom prst="rect">
              <a:avLst/>
            </a:prstGeom>
          </p:spPr>
        </p:pic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C023999F-9280-4D46-AC33-A4E9D1F58BAB}"/>
              </a:ext>
            </a:extLst>
          </p:cNvPr>
          <p:cNvGrpSpPr/>
          <p:nvPr/>
        </p:nvGrpSpPr>
        <p:grpSpPr>
          <a:xfrm>
            <a:off x="4617778" y="3302039"/>
            <a:ext cx="965063" cy="937436"/>
            <a:chOff x="4617778" y="3302039"/>
            <a:chExt cx="965063" cy="937436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E438E58-6733-47E1-8D76-9F0D2ADC89C2}"/>
                </a:ext>
              </a:extLst>
            </p:cNvPr>
            <p:cNvSpPr/>
            <p:nvPr/>
          </p:nvSpPr>
          <p:spPr>
            <a:xfrm>
              <a:off x="4617778" y="3302039"/>
              <a:ext cx="965063" cy="93743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733" dirty="0">
                <a:solidFill>
                  <a:schemeClr val="accent3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8CA0EED7-A7B6-40C6-ACB8-3DD58DDC82E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14347" y="3384796"/>
              <a:ext cx="771921" cy="771921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C8CC2437-79A5-44B7-9FB7-A772AB331FF3}"/>
              </a:ext>
            </a:extLst>
          </p:cNvPr>
          <p:cNvGrpSpPr/>
          <p:nvPr/>
        </p:nvGrpSpPr>
        <p:grpSpPr>
          <a:xfrm>
            <a:off x="4617778" y="4646202"/>
            <a:ext cx="965063" cy="937436"/>
            <a:chOff x="4617778" y="4646202"/>
            <a:chExt cx="965063" cy="937436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EEAC2735-B327-4CB6-9E8A-AD9AF5D949B1}"/>
                </a:ext>
              </a:extLst>
            </p:cNvPr>
            <p:cNvSpPr/>
            <p:nvPr/>
          </p:nvSpPr>
          <p:spPr>
            <a:xfrm>
              <a:off x="4617778" y="4646202"/>
              <a:ext cx="965063" cy="937436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267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2497CFD4-C933-43C8-9A6A-CAF442FFFB1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28904" y="4749368"/>
              <a:ext cx="757364" cy="757364"/>
            </a:xfrm>
            <a:prstGeom prst="rect">
              <a:avLst/>
            </a:prstGeom>
          </p:spPr>
        </p:pic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F6BE54C9-AA0A-4901-9419-3EE7DE32581D}"/>
              </a:ext>
            </a:extLst>
          </p:cNvPr>
          <p:cNvSpPr txBox="1"/>
          <p:nvPr/>
        </p:nvSpPr>
        <p:spPr>
          <a:xfrm>
            <a:off x="19026" y="-22086"/>
            <a:ext cx="723924" cy="2541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Topic 3 of 6</a:t>
            </a:r>
          </a:p>
        </p:txBody>
      </p:sp>
    </p:spTree>
    <p:extLst>
      <p:ext uri="{BB962C8B-B14F-4D97-AF65-F5344CB8AC3E}">
        <p14:creationId xmlns:p14="http://schemas.microsoft.com/office/powerpoint/2010/main" val="2816073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8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" presetClass="entr" presetSubtype="8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ADEC2A-1BDB-4059-95B4-EED0F6442762}"/>
              </a:ext>
            </a:extLst>
          </p:cNvPr>
          <p:cNvSpPr txBox="1"/>
          <p:nvPr/>
        </p:nvSpPr>
        <p:spPr>
          <a:xfrm>
            <a:off x="396852" y="283882"/>
            <a:ext cx="9436465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9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How to move into Data Science</a:t>
            </a:r>
            <a:endParaRPr kumimoji="0" lang="en-US" sz="39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D669939-79D9-4AE1-B9FB-4B6B55A7AF73}"/>
              </a:ext>
            </a:extLst>
          </p:cNvPr>
          <p:cNvSpPr txBox="1"/>
          <p:nvPr/>
        </p:nvSpPr>
        <p:spPr>
          <a:xfrm>
            <a:off x="19026" y="-22086"/>
            <a:ext cx="736624" cy="254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Topic 4 of 6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A8E212B6-8FA4-4DAB-B623-6079EB3EE61D}"/>
              </a:ext>
            </a:extLst>
          </p:cNvPr>
          <p:cNvSpPr txBox="1">
            <a:spLocks/>
          </p:cNvSpPr>
          <p:nvPr/>
        </p:nvSpPr>
        <p:spPr>
          <a:xfrm>
            <a:off x="743484" y="1509529"/>
            <a:ext cx="759824" cy="820674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5333" b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01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1F10F20-2F1C-4721-BB0C-56C435729E8E}"/>
              </a:ext>
            </a:extLst>
          </p:cNvPr>
          <p:cNvCxnSpPr/>
          <p:nvPr/>
        </p:nvCxnSpPr>
        <p:spPr>
          <a:xfrm>
            <a:off x="1716071" y="1908433"/>
            <a:ext cx="2381089" cy="0"/>
          </a:xfrm>
          <a:prstGeom prst="line">
            <a:avLst/>
          </a:prstGeom>
          <a:ln w="19050" cap="rnd">
            <a:solidFill>
              <a:schemeClr val="accent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31">
            <a:extLst>
              <a:ext uri="{FF2B5EF4-FFF2-40B4-BE49-F238E27FC236}">
                <a16:creationId xmlns:a16="http://schemas.microsoft.com/office/drawing/2014/main" id="{60521798-0DE5-48D2-8C24-3E1E61455BCE}"/>
              </a:ext>
            </a:extLst>
          </p:cNvPr>
          <p:cNvGrpSpPr/>
          <p:nvPr/>
        </p:nvGrpSpPr>
        <p:grpSpPr>
          <a:xfrm>
            <a:off x="742950" y="2287105"/>
            <a:ext cx="3098221" cy="930588"/>
            <a:chOff x="625692" y="1862556"/>
            <a:chExt cx="2242452" cy="697941"/>
          </a:xfrm>
        </p:grpSpPr>
        <p:sp>
          <p:nvSpPr>
            <p:cNvPr id="9" name="Footer Text">
              <a:extLst>
                <a:ext uri="{FF2B5EF4-FFF2-40B4-BE49-F238E27FC236}">
                  <a16:creationId xmlns:a16="http://schemas.microsoft.com/office/drawing/2014/main" id="{F0C79861-B0DD-451D-A358-CF5162A83E58}"/>
                </a:ext>
              </a:extLst>
            </p:cNvPr>
            <p:cNvSpPr txBox="1"/>
            <p:nvPr/>
          </p:nvSpPr>
          <p:spPr>
            <a:xfrm>
              <a:off x="625692" y="2099986"/>
              <a:ext cx="2242452" cy="4605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33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Understand the Data Field,</a:t>
              </a:r>
            </a:p>
            <a:p>
              <a:r>
                <a:rPr lang="en-US" sz="133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Understand roles &amp; responsibilities,</a:t>
              </a:r>
            </a:p>
            <a:p>
              <a:r>
                <a:rPr lang="en-US" sz="133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Look at a 5-year path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B11C469-02CB-4595-AB07-19FEEF220E33}"/>
                </a:ext>
              </a:extLst>
            </p:cNvPr>
            <p:cNvSpPr txBox="1"/>
            <p:nvPr/>
          </p:nvSpPr>
          <p:spPr>
            <a:xfrm>
              <a:off x="625692" y="1862556"/>
              <a:ext cx="893519" cy="230833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sz="2000" b="1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Set Target</a:t>
              </a:r>
            </a:p>
          </p:txBody>
        </p:sp>
      </p:grp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0031DD39-80BC-41F3-89B1-539586209630}"/>
              </a:ext>
            </a:extLst>
          </p:cNvPr>
          <p:cNvSpPr txBox="1">
            <a:spLocks/>
          </p:cNvSpPr>
          <p:nvPr/>
        </p:nvSpPr>
        <p:spPr>
          <a:xfrm>
            <a:off x="4380142" y="1509529"/>
            <a:ext cx="759824" cy="820674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5333" b="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02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7874384-EC32-48D9-A684-556A8E915D16}"/>
              </a:ext>
            </a:extLst>
          </p:cNvPr>
          <p:cNvCxnSpPr/>
          <p:nvPr/>
        </p:nvCxnSpPr>
        <p:spPr>
          <a:xfrm>
            <a:off x="5314629" y="1908433"/>
            <a:ext cx="2381089" cy="0"/>
          </a:xfrm>
          <a:prstGeom prst="line">
            <a:avLst/>
          </a:prstGeom>
          <a:ln w="19050" cap="rnd">
            <a:solidFill>
              <a:schemeClr val="accent2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35">
            <a:extLst>
              <a:ext uri="{FF2B5EF4-FFF2-40B4-BE49-F238E27FC236}">
                <a16:creationId xmlns:a16="http://schemas.microsoft.com/office/drawing/2014/main" id="{E99CB5A3-3A3D-41B0-9B0F-95DB2B7128B5}"/>
              </a:ext>
            </a:extLst>
          </p:cNvPr>
          <p:cNvGrpSpPr/>
          <p:nvPr/>
        </p:nvGrpSpPr>
        <p:grpSpPr>
          <a:xfrm>
            <a:off x="4379607" y="2295395"/>
            <a:ext cx="2715215" cy="771523"/>
            <a:chOff x="625692" y="1868774"/>
            <a:chExt cx="2036411" cy="578642"/>
          </a:xfrm>
        </p:grpSpPr>
        <p:sp>
          <p:nvSpPr>
            <p:cNvPr id="15" name="Footer Text">
              <a:extLst>
                <a:ext uri="{FF2B5EF4-FFF2-40B4-BE49-F238E27FC236}">
                  <a16:creationId xmlns:a16="http://schemas.microsoft.com/office/drawing/2014/main" id="{8B4D2510-7C52-46C8-A973-8EABCC9E6769}"/>
                </a:ext>
              </a:extLst>
            </p:cNvPr>
            <p:cNvSpPr txBox="1"/>
            <p:nvPr/>
          </p:nvSpPr>
          <p:spPr>
            <a:xfrm>
              <a:off x="625692" y="2140409"/>
              <a:ext cx="2036411" cy="30700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33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Talk to people who are already doing what you want to do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C7F4A8D-C9A2-491D-8767-86E5A26EF307}"/>
                </a:ext>
              </a:extLst>
            </p:cNvPr>
            <p:cNvSpPr txBox="1"/>
            <p:nvPr/>
          </p:nvSpPr>
          <p:spPr>
            <a:xfrm>
              <a:off x="625692" y="1868774"/>
              <a:ext cx="1278138" cy="230833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sz="2000" b="1" dirty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Talk to people</a:t>
              </a:r>
            </a:p>
          </p:txBody>
        </p:sp>
      </p:grp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A5C0AF12-3D8F-481E-8E09-6940DA5EA1C4}"/>
              </a:ext>
            </a:extLst>
          </p:cNvPr>
          <p:cNvSpPr txBox="1">
            <a:spLocks/>
          </p:cNvSpPr>
          <p:nvPr/>
        </p:nvSpPr>
        <p:spPr>
          <a:xfrm>
            <a:off x="7925462" y="1509529"/>
            <a:ext cx="759824" cy="820674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5333" b="0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03</a:t>
            </a:r>
          </a:p>
        </p:txBody>
      </p:sp>
      <p:grpSp>
        <p:nvGrpSpPr>
          <p:cNvPr id="18" name="Group 40">
            <a:extLst>
              <a:ext uri="{FF2B5EF4-FFF2-40B4-BE49-F238E27FC236}">
                <a16:creationId xmlns:a16="http://schemas.microsoft.com/office/drawing/2014/main" id="{8D42CE2F-56B4-435B-8584-75EDD190CDBE}"/>
              </a:ext>
            </a:extLst>
          </p:cNvPr>
          <p:cNvGrpSpPr/>
          <p:nvPr/>
        </p:nvGrpSpPr>
        <p:grpSpPr>
          <a:xfrm>
            <a:off x="7924927" y="2287100"/>
            <a:ext cx="3290216" cy="1135261"/>
            <a:chOff x="625692" y="1862555"/>
            <a:chExt cx="2690511" cy="851446"/>
          </a:xfrm>
        </p:grpSpPr>
        <p:sp>
          <p:nvSpPr>
            <p:cNvPr id="19" name="Footer Text">
              <a:extLst>
                <a:ext uri="{FF2B5EF4-FFF2-40B4-BE49-F238E27FC236}">
                  <a16:creationId xmlns:a16="http://schemas.microsoft.com/office/drawing/2014/main" id="{6CB40EA6-5D12-4C90-9FD9-101DDB88D11C}"/>
                </a:ext>
              </a:extLst>
            </p:cNvPr>
            <p:cNvSpPr txBox="1"/>
            <p:nvPr/>
          </p:nvSpPr>
          <p:spPr>
            <a:xfrm>
              <a:off x="625692" y="2099986"/>
              <a:ext cx="2690511" cy="61401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33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Add certifications, participate in competitions, </a:t>
              </a:r>
              <a:br>
                <a:rPr lang="en-US" sz="133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133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do simple projects, </a:t>
              </a:r>
              <a:br>
                <a:rPr lang="en-US" sz="133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133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look at how the best of the best do it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A69098B-2C96-447B-9006-D01733B87C08}"/>
                </a:ext>
              </a:extLst>
            </p:cNvPr>
            <p:cNvSpPr txBox="1"/>
            <p:nvPr/>
          </p:nvSpPr>
          <p:spPr>
            <a:xfrm>
              <a:off x="625692" y="1862555"/>
              <a:ext cx="2153685" cy="230833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sz="2000" b="1" dirty="0">
                  <a:solidFill>
                    <a:schemeClr val="accent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Build LinkedIn Profile</a:t>
              </a:r>
            </a:p>
          </p:txBody>
        </p:sp>
      </p:grp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68D0C34-1AA2-46E9-BBE0-14E663345E2F}"/>
              </a:ext>
            </a:extLst>
          </p:cNvPr>
          <p:cNvCxnSpPr/>
          <p:nvPr/>
        </p:nvCxnSpPr>
        <p:spPr>
          <a:xfrm>
            <a:off x="8885349" y="1908433"/>
            <a:ext cx="2381089" cy="0"/>
          </a:xfrm>
          <a:prstGeom prst="line">
            <a:avLst/>
          </a:prstGeom>
          <a:ln w="19050" cap="rnd">
            <a:solidFill>
              <a:schemeClr val="accent3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Elbow Connector 44">
            <a:extLst>
              <a:ext uri="{FF2B5EF4-FFF2-40B4-BE49-F238E27FC236}">
                <a16:creationId xmlns:a16="http://schemas.microsoft.com/office/drawing/2014/main" id="{9A5B2545-D79F-4876-8A07-C169036AE782}"/>
              </a:ext>
            </a:extLst>
          </p:cNvPr>
          <p:cNvCxnSpPr>
            <a:cxnSpLocks/>
          </p:cNvCxnSpPr>
          <p:nvPr/>
        </p:nvCxnSpPr>
        <p:spPr>
          <a:xfrm rot="10800000" flipV="1">
            <a:off x="8851464" y="1908433"/>
            <a:ext cx="2414974" cy="2053646"/>
          </a:xfrm>
          <a:prstGeom prst="bentConnector3">
            <a:avLst>
              <a:gd name="adj1" fmla="val -12929"/>
            </a:avLst>
          </a:prstGeom>
          <a:ln w="190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8ABC3018-7E90-4E9E-941B-68579388CFDD}"/>
              </a:ext>
            </a:extLst>
          </p:cNvPr>
          <p:cNvSpPr txBox="1">
            <a:spLocks/>
          </p:cNvSpPr>
          <p:nvPr/>
        </p:nvSpPr>
        <p:spPr>
          <a:xfrm>
            <a:off x="743484" y="3563785"/>
            <a:ext cx="759824" cy="820674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5333" b="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06</a:t>
            </a:r>
          </a:p>
        </p:txBody>
      </p:sp>
      <p:grpSp>
        <p:nvGrpSpPr>
          <p:cNvPr id="24" name="Group 56">
            <a:extLst>
              <a:ext uri="{FF2B5EF4-FFF2-40B4-BE49-F238E27FC236}">
                <a16:creationId xmlns:a16="http://schemas.microsoft.com/office/drawing/2014/main" id="{0A3D5C91-DBFD-4D76-9FD2-684DD13D77E1}"/>
              </a:ext>
            </a:extLst>
          </p:cNvPr>
          <p:cNvGrpSpPr/>
          <p:nvPr/>
        </p:nvGrpSpPr>
        <p:grpSpPr>
          <a:xfrm>
            <a:off x="742950" y="4229960"/>
            <a:ext cx="3265311" cy="1063717"/>
            <a:chOff x="625691" y="1779008"/>
            <a:chExt cx="2506132" cy="797788"/>
          </a:xfrm>
        </p:grpSpPr>
        <p:sp>
          <p:nvSpPr>
            <p:cNvPr id="25" name="Footer Text">
              <a:extLst>
                <a:ext uri="{FF2B5EF4-FFF2-40B4-BE49-F238E27FC236}">
                  <a16:creationId xmlns:a16="http://schemas.microsoft.com/office/drawing/2014/main" id="{9FFB86DE-AF11-4206-B88E-867185B82199}"/>
                </a:ext>
              </a:extLst>
            </p:cNvPr>
            <p:cNvSpPr txBox="1"/>
            <p:nvPr/>
          </p:nvSpPr>
          <p:spPr>
            <a:xfrm>
              <a:off x="625691" y="2269789"/>
              <a:ext cx="2506132" cy="30700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33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GitHub, LinkedIn,</a:t>
              </a:r>
            </a:p>
            <a:p>
              <a:r>
                <a:rPr lang="en-US" sz="133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Medium, Brand Profiling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BD8CDC0-D368-41EF-BBD5-FBD98394C56C}"/>
                </a:ext>
              </a:extLst>
            </p:cNvPr>
            <p:cNvSpPr txBox="1"/>
            <p:nvPr/>
          </p:nvSpPr>
          <p:spPr>
            <a:xfrm>
              <a:off x="625691" y="1779008"/>
              <a:ext cx="2413864" cy="461665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sz="2000" b="1" dirty="0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Build Collaterals &amp; Profile</a:t>
              </a:r>
              <a:br>
                <a:rPr lang="en-US" sz="2000" b="1" dirty="0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2000" b="1" dirty="0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(30%)</a:t>
              </a:r>
            </a:p>
          </p:txBody>
        </p:sp>
      </p:grp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0B962642-EF0F-431A-91E7-9DE8F7571779}"/>
              </a:ext>
            </a:extLst>
          </p:cNvPr>
          <p:cNvSpPr txBox="1">
            <a:spLocks/>
          </p:cNvSpPr>
          <p:nvPr/>
        </p:nvSpPr>
        <p:spPr>
          <a:xfrm>
            <a:off x="4380142" y="3563785"/>
            <a:ext cx="759824" cy="820674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5333" b="0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05</a:t>
            </a:r>
          </a:p>
        </p:txBody>
      </p:sp>
      <p:grpSp>
        <p:nvGrpSpPr>
          <p:cNvPr id="28" name="Group 60">
            <a:extLst>
              <a:ext uri="{FF2B5EF4-FFF2-40B4-BE49-F238E27FC236}">
                <a16:creationId xmlns:a16="http://schemas.microsoft.com/office/drawing/2014/main" id="{99160987-285E-4BB7-91E9-C15929B7B721}"/>
              </a:ext>
            </a:extLst>
          </p:cNvPr>
          <p:cNvGrpSpPr/>
          <p:nvPr/>
        </p:nvGrpSpPr>
        <p:grpSpPr>
          <a:xfrm>
            <a:off x="4379606" y="4229962"/>
            <a:ext cx="3316111" cy="1860670"/>
            <a:chOff x="625691" y="1779009"/>
            <a:chExt cx="2545123" cy="1395502"/>
          </a:xfrm>
        </p:grpSpPr>
        <p:sp>
          <p:nvSpPr>
            <p:cNvPr id="29" name="Footer Text">
              <a:extLst>
                <a:ext uri="{FF2B5EF4-FFF2-40B4-BE49-F238E27FC236}">
                  <a16:creationId xmlns:a16="http://schemas.microsoft.com/office/drawing/2014/main" id="{1D01AA43-D502-4492-8478-A467AD06DA3D}"/>
                </a:ext>
              </a:extLst>
            </p:cNvPr>
            <p:cNvSpPr txBox="1"/>
            <p:nvPr/>
          </p:nvSpPr>
          <p:spPr>
            <a:xfrm>
              <a:off x="625691" y="2253490"/>
              <a:ext cx="2545123" cy="9210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33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Globally recognized degree, </a:t>
              </a:r>
              <a:br>
                <a:rPr lang="en-US" sz="133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133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Degree Accepted by MNCs,</a:t>
              </a:r>
            </a:p>
            <a:p>
              <a:r>
                <a:rPr lang="en-US" sz="133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Possibility of PhD later, </a:t>
              </a:r>
            </a:p>
            <a:p>
              <a:r>
                <a:rPr lang="en-US" sz="133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Alumni Status</a:t>
              </a:r>
            </a:p>
            <a:p>
              <a:r>
                <a:rPr lang="en-US" sz="133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Bonus - WES Certification, Teachers from the industry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164A05A-6498-45EF-A3C0-A78403D878E3}"/>
                </a:ext>
              </a:extLst>
            </p:cNvPr>
            <p:cNvSpPr txBox="1"/>
            <p:nvPr/>
          </p:nvSpPr>
          <p:spPr>
            <a:xfrm>
              <a:off x="625692" y="1779009"/>
              <a:ext cx="2485322" cy="461665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sz="2000" b="1" dirty="0">
                  <a:solidFill>
                    <a:schemeClr val="accent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Globally Accepted Degree </a:t>
              </a:r>
              <a:br>
                <a:rPr lang="en-US" sz="2000" b="1" dirty="0">
                  <a:solidFill>
                    <a:schemeClr val="accent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2000" b="1" dirty="0">
                  <a:solidFill>
                    <a:schemeClr val="accent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(70%)</a:t>
              </a:r>
            </a:p>
          </p:txBody>
        </p:sp>
      </p:grp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904F7971-1130-4E86-B80C-33B7EEBFB815}"/>
              </a:ext>
            </a:extLst>
          </p:cNvPr>
          <p:cNvSpPr txBox="1">
            <a:spLocks/>
          </p:cNvSpPr>
          <p:nvPr/>
        </p:nvSpPr>
        <p:spPr>
          <a:xfrm>
            <a:off x="7925462" y="3563785"/>
            <a:ext cx="759824" cy="820674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5333" b="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04</a:t>
            </a:r>
          </a:p>
        </p:txBody>
      </p:sp>
      <p:grpSp>
        <p:nvGrpSpPr>
          <p:cNvPr id="32" name="Group 64">
            <a:extLst>
              <a:ext uri="{FF2B5EF4-FFF2-40B4-BE49-F238E27FC236}">
                <a16:creationId xmlns:a16="http://schemas.microsoft.com/office/drawing/2014/main" id="{3DE51B74-33B7-4E80-BAB0-565A75205B47}"/>
              </a:ext>
            </a:extLst>
          </p:cNvPr>
          <p:cNvGrpSpPr/>
          <p:nvPr/>
        </p:nvGrpSpPr>
        <p:grpSpPr>
          <a:xfrm>
            <a:off x="7924927" y="4229957"/>
            <a:ext cx="3084178" cy="837315"/>
            <a:chOff x="625691" y="1779007"/>
            <a:chExt cx="2447781" cy="627987"/>
          </a:xfrm>
        </p:grpSpPr>
        <p:sp>
          <p:nvSpPr>
            <p:cNvPr id="33" name="Footer Text">
              <a:extLst>
                <a:ext uri="{FF2B5EF4-FFF2-40B4-BE49-F238E27FC236}">
                  <a16:creationId xmlns:a16="http://schemas.microsoft.com/office/drawing/2014/main" id="{C4CA40F9-8837-44AC-A27F-2C9A74CEB4FD}"/>
                </a:ext>
              </a:extLst>
            </p:cNvPr>
            <p:cNvSpPr txBox="1"/>
            <p:nvPr/>
          </p:nvSpPr>
          <p:spPr>
            <a:xfrm>
              <a:off x="625691" y="2099986"/>
              <a:ext cx="2447781" cy="30700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33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Multiple certifications don’t help, </a:t>
              </a:r>
              <a:br>
                <a:rPr lang="en-US" sz="133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133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the quality of it does.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2E7B94B-5B03-4F97-A8F5-0D6895ADE95D}"/>
                </a:ext>
              </a:extLst>
            </p:cNvPr>
            <p:cNvSpPr txBox="1"/>
            <p:nvPr/>
          </p:nvSpPr>
          <p:spPr>
            <a:xfrm>
              <a:off x="625691" y="1779007"/>
              <a:ext cx="2157711" cy="230833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sz="2000" b="1" dirty="0">
                  <a:solidFill>
                    <a:schemeClr val="accent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Explore Certifications</a:t>
              </a:r>
            </a:p>
          </p:txBody>
        </p:sp>
      </p:grp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4FAB5FEF-508D-491E-8E8B-967C8E724935}"/>
              </a:ext>
            </a:extLst>
          </p:cNvPr>
          <p:cNvCxnSpPr/>
          <p:nvPr/>
        </p:nvCxnSpPr>
        <p:spPr>
          <a:xfrm flipH="1">
            <a:off x="5263829" y="3962079"/>
            <a:ext cx="2381089" cy="0"/>
          </a:xfrm>
          <a:prstGeom prst="line">
            <a:avLst/>
          </a:prstGeom>
          <a:ln w="19050" cap="rnd">
            <a:solidFill>
              <a:schemeClr val="accent4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300C36D-3EBF-40E1-B124-907D35F467C5}"/>
              </a:ext>
            </a:extLst>
          </p:cNvPr>
          <p:cNvCxnSpPr/>
          <p:nvPr/>
        </p:nvCxnSpPr>
        <p:spPr>
          <a:xfrm flipH="1">
            <a:off x="1665271" y="3962079"/>
            <a:ext cx="2381089" cy="0"/>
          </a:xfrm>
          <a:prstGeom prst="line">
            <a:avLst/>
          </a:prstGeom>
          <a:ln w="19050" cap="rnd">
            <a:solidFill>
              <a:schemeClr val="accent5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4362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" presetClass="entr" presetSubtype="4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" presetClass="entr" presetSubtype="4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" presetClass="entr" presetSubtype="4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5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500"/>
                            </p:stCondLst>
                            <p:childTnLst>
                              <p:par>
                                <p:cTn id="47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500"/>
                            </p:stCondLst>
                            <p:childTnLst>
                              <p:par>
                                <p:cTn id="51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" presetClass="entr" presetSubtype="4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6000"/>
                            </p:stCondLst>
                            <p:childTnLst>
                              <p:par>
                                <p:cTn id="61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63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000"/>
                            </p:stCondLst>
                            <p:childTnLst>
                              <p:par>
                                <p:cTn id="6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" presetClass="entr" presetSubtype="4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7500"/>
                            </p:stCondLst>
                            <p:childTnLst>
                              <p:par>
                                <p:cTn id="75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8500"/>
                            </p:stCondLst>
                            <p:childTnLst>
                              <p:par>
                                <p:cTn id="79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" presetClass="entr" presetSubtype="4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/>
      <p:bldP spid="17" grpId="0"/>
      <p:bldP spid="23" grpId="0"/>
      <p:bldP spid="27" grpId="0"/>
      <p:bldP spid="3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F1135B8-3DD8-4721-9B31-312C3B53E247}"/>
              </a:ext>
            </a:extLst>
          </p:cNvPr>
          <p:cNvSpPr txBox="1"/>
          <p:nvPr/>
        </p:nvSpPr>
        <p:spPr>
          <a:xfrm>
            <a:off x="396852" y="283882"/>
            <a:ext cx="10308662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9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Tools &amp; Technologies in Data Science</a:t>
            </a:r>
            <a:endParaRPr kumimoji="0" lang="en-US" sz="3900" b="1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0895BA-DABF-4A47-A56C-1719D0EEB885}"/>
              </a:ext>
            </a:extLst>
          </p:cNvPr>
          <p:cNvSpPr txBox="1"/>
          <p:nvPr/>
        </p:nvSpPr>
        <p:spPr>
          <a:xfrm>
            <a:off x="19026" y="-22086"/>
            <a:ext cx="736624" cy="254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Topic 5 of 6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D89197B-77E7-455A-9D1A-E24439576A14}"/>
              </a:ext>
            </a:extLst>
          </p:cNvPr>
          <p:cNvSpPr txBox="1"/>
          <p:nvPr/>
        </p:nvSpPr>
        <p:spPr>
          <a:xfrm>
            <a:off x="1176300" y="2783942"/>
            <a:ext cx="2744525" cy="24622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600" b="1" dirty="0">
                <a:solidFill>
                  <a:schemeClr val="accent1"/>
                </a:solidFill>
                <a:latin typeface="+mj-lt"/>
              </a:rPr>
              <a:t>Data Engineer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01B3CF7-DDFC-4C2F-AC4B-E80A56BE6723}"/>
              </a:ext>
            </a:extLst>
          </p:cNvPr>
          <p:cNvSpPr txBox="1"/>
          <p:nvPr/>
        </p:nvSpPr>
        <p:spPr>
          <a:xfrm>
            <a:off x="4749136" y="2783942"/>
            <a:ext cx="2744525" cy="24622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600" b="1" dirty="0">
                <a:solidFill>
                  <a:srgbClr val="417B85"/>
                </a:solidFill>
                <a:latin typeface="+mj-lt"/>
              </a:rPr>
              <a:t>Machine Learning Engineer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9B78878-EB9E-4CAC-9AAC-BE32ABB81448}"/>
              </a:ext>
            </a:extLst>
          </p:cNvPr>
          <p:cNvSpPr txBox="1"/>
          <p:nvPr/>
        </p:nvSpPr>
        <p:spPr>
          <a:xfrm>
            <a:off x="8321973" y="2783940"/>
            <a:ext cx="2744525" cy="24622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600" b="1" dirty="0">
                <a:solidFill>
                  <a:schemeClr val="accent3"/>
                </a:solidFill>
                <a:latin typeface="+mj-lt"/>
              </a:rPr>
              <a:t>Business Analyst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0C3D491-4A3D-4CFB-AECA-8E0162A07413}"/>
              </a:ext>
            </a:extLst>
          </p:cNvPr>
          <p:cNvSpPr txBox="1"/>
          <p:nvPr/>
        </p:nvSpPr>
        <p:spPr>
          <a:xfrm>
            <a:off x="4749136" y="5408808"/>
            <a:ext cx="2744525" cy="24622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600" b="1" dirty="0">
                <a:solidFill>
                  <a:srgbClr val="00B050"/>
                </a:solidFill>
                <a:latin typeface="+mj-lt"/>
              </a:rPr>
              <a:t>Data Scientist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AD58326B-082D-4AFE-9B7B-D5384CA50B11}"/>
              </a:ext>
            </a:extLst>
          </p:cNvPr>
          <p:cNvGrpSpPr/>
          <p:nvPr/>
        </p:nvGrpSpPr>
        <p:grpSpPr>
          <a:xfrm>
            <a:off x="2066032" y="1744141"/>
            <a:ext cx="965063" cy="937433"/>
            <a:chOff x="2066032" y="1744141"/>
            <a:chExt cx="965063" cy="937433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F0821429-072D-4ECA-9F93-ABFDADDB72BB}"/>
                </a:ext>
              </a:extLst>
            </p:cNvPr>
            <p:cNvSpPr/>
            <p:nvPr/>
          </p:nvSpPr>
          <p:spPr>
            <a:xfrm>
              <a:off x="2066032" y="1744141"/>
              <a:ext cx="965063" cy="93743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733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6543E238-638E-4F32-A1FC-B3BB2E0774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0881" y="1905176"/>
              <a:ext cx="615361" cy="615361"/>
            </a:xfrm>
            <a:prstGeom prst="rect">
              <a:avLst/>
            </a:prstGeom>
          </p:spPr>
        </p:pic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A1F66DD5-2E18-4F69-A5DA-C881CA79D170}"/>
              </a:ext>
            </a:extLst>
          </p:cNvPr>
          <p:cNvGrpSpPr/>
          <p:nvPr/>
        </p:nvGrpSpPr>
        <p:grpSpPr>
          <a:xfrm>
            <a:off x="5638868" y="1744141"/>
            <a:ext cx="965063" cy="937433"/>
            <a:chOff x="5638868" y="1744141"/>
            <a:chExt cx="965063" cy="937433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AB0C2258-CCE6-4803-ABAE-203E68684097}"/>
                </a:ext>
              </a:extLst>
            </p:cNvPr>
            <p:cNvSpPr/>
            <p:nvPr/>
          </p:nvSpPr>
          <p:spPr>
            <a:xfrm>
              <a:off x="5638868" y="1744141"/>
              <a:ext cx="965063" cy="937433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733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0563F368-407B-486A-81FD-FC48726F98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16591" y="1919866"/>
              <a:ext cx="608205" cy="608205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E1FBC999-91CF-4044-85BD-9243E3300F41}"/>
              </a:ext>
            </a:extLst>
          </p:cNvPr>
          <p:cNvGrpSpPr/>
          <p:nvPr/>
        </p:nvGrpSpPr>
        <p:grpSpPr>
          <a:xfrm>
            <a:off x="9211705" y="1744141"/>
            <a:ext cx="965063" cy="937433"/>
            <a:chOff x="9211705" y="1744141"/>
            <a:chExt cx="965063" cy="937433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942202D8-41EA-471F-B18F-24625DF4A461}"/>
                </a:ext>
              </a:extLst>
            </p:cNvPr>
            <p:cNvSpPr/>
            <p:nvPr/>
          </p:nvSpPr>
          <p:spPr>
            <a:xfrm>
              <a:off x="9211705" y="1744141"/>
              <a:ext cx="965063" cy="93743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267" dirty="0">
                <a:solidFill>
                  <a:schemeClr val="accent3">
                    <a:lumMod val="50000"/>
                  </a:schemeClr>
                </a:solidFill>
              </a:endParaRPr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53E337F1-12F7-4A14-A219-790FFB8C0E9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42205" y="1871938"/>
              <a:ext cx="704059" cy="704059"/>
            </a:xfrm>
            <a:prstGeom prst="rect">
              <a:avLst/>
            </a:prstGeom>
          </p:spPr>
        </p:pic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1D2F12F2-F1A3-45AB-97AA-A675E2FD680C}"/>
              </a:ext>
            </a:extLst>
          </p:cNvPr>
          <p:cNvGrpSpPr/>
          <p:nvPr/>
        </p:nvGrpSpPr>
        <p:grpSpPr>
          <a:xfrm>
            <a:off x="5638868" y="4369009"/>
            <a:ext cx="965063" cy="937433"/>
            <a:chOff x="5638868" y="4369009"/>
            <a:chExt cx="965063" cy="937433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A7D6C25C-DAF7-4B5F-8F2F-60B13DD7FE39}"/>
                </a:ext>
              </a:extLst>
            </p:cNvPr>
            <p:cNvSpPr/>
            <p:nvPr/>
          </p:nvSpPr>
          <p:spPr>
            <a:xfrm>
              <a:off x="5638868" y="4369009"/>
              <a:ext cx="965063" cy="937433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733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76B4FBBF-8BCA-4B3B-9FFF-BDA52EC1DAD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4427" y="4415219"/>
              <a:ext cx="772531" cy="772531"/>
            </a:xfrm>
            <a:prstGeom prst="rect">
              <a:avLst/>
            </a:prstGeom>
          </p:spPr>
        </p:pic>
      </p:grpSp>
      <p:pic>
        <p:nvPicPr>
          <p:cNvPr id="36" name="Picture 2" descr="Download Google Cloud Platform (GCP) Logo in SVG Vector or PNG File Format  - Logo.wine">
            <a:extLst>
              <a:ext uri="{FF2B5EF4-FFF2-40B4-BE49-F238E27FC236}">
                <a16:creationId xmlns:a16="http://schemas.microsoft.com/office/drawing/2014/main" id="{F6C52FB6-B418-4FFD-903D-649BB2B11D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98" t="39412" r="1225" b="39795"/>
          <a:stretch/>
        </p:blipFill>
        <p:spPr bwMode="auto">
          <a:xfrm>
            <a:off x="1117952" y="3226650"/>
            <a:ext cx="1421884" cy="220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4" descr="Microsoft Azure Logo – Penthara Technologies">
            <a:extLst>
              <a:ext uri="{FF2B5EF4-FFF2-40B4-BE49-F238E27FC236}">
                <a16:creationId xmlns:a16="http://schemas.microsoft.com/office/drawing/2014/main" id="{49005FD5-13D6-4584-9B7C-55289720D0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0" t="21980" r="1662" b="18563"/>
          <a:stretch/>
        </p:blipFill>
        <p:spPr bwMode="auto">
          <a:xfrm>
            <a:off x="2014135" y="3562727"/>
            <a:ext cx="1068852" cy="329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6" descr="Amazon Web Services (AWS) – Logos Download">
            <a:extLst>
              <a:ext uri="{FF2B5EF4-FFF2-40B4-BE49-F238E27FC236}">
                <a16:creationId xmlns:a16="http://schemas.microsoft.com/office/drawing/2014/main" id="{F39926A6-2463-47E6-9BC6-C31691FC08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3441" y="3132532"/>
            <a:ext cx="915066" cy="398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0" descr="The Python Logo | Python Software Foundation">
            <a:extLst>
              <a:ext uri="{FF2B5EF4-FFF2-40B4-BE49-F238E27FC236}">
                <a16:creationId xmlns:a16="http://schemas.microsoft.com/office/drawing/2014/main" id="{29EA096C-FDD4-4C9A-AE05-7A9517F21A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82" t="9537" r="11528" b="24716"/>
          <a:stretch/>
        </p:blipFill>
        <p:spPr bwMode="auto">
          <a:xfrm>
            <a:off x="4804974" y="3171448"/>
            <a:ext cx="1124065" cy="320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22" descr="File:Apache Spark logo.svg - Wikimedia Commons">
            <a:extLst>
              <a:ext uri="{FF2B5EF4-FFF2-40B4-BE49-F238E27FC236}">
                <a16:creationId xmlns:a16="http://schemas.microsoft.com/office/drawing/2014/main" id="{0615C4EB-E58E-48E0-A1B0-CE9DD6782F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5548" y="3489983"/>
            <a:ext cx="690288" cy="358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24" descr="File:R logo.svg - Wikimedia Commons">
            <a:extLst>
              <a:ext uri="{FF2B5EF4-FFF2-40B4-BE49-F238E27FC236}">
                <a16:creationId xmlns:a16="http://schemas.microsoft.com/office/drawing/2014/main" id="{4FEC6F4F-2433-442B-AEE6-71C40A2389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7280" y="3135210"/>
            <a:ext cx="457755" cy="354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87A33A3A-7BFB-4DA5-A9A1-C6C99246760E}"/>
              </a:ext>
            </a:extLst>
          </p:cNvPr>
          <p:cNvGrpSpPr/>
          <p:nvPr/>
        </p:nvGrpSpPr>
        <p:grpSpPr>
          <a:xfrm>
            <a:off x="8753987" y="3143757"/>
            <a:ext cx="1693811" cy="847218"/>
            <a:chOff x="8753987" y="3143757"/>
            <a:chExt cx="1693811" cy="847218"/>
          </a:xfrm>
        </p:grpSpPr>
        <p:pic>
          <p:nvPicPr>
            <p:cNvPr id="59" name="Picture 8" descr="Tableau Logo for website - Sybyl">
              <a:extLst>
                <a:ext uri="{FF2B5EF4-FFF2-40B4-BE49-F238E27FC236}">
                  <a16:creationId xmlns:a16="http://schemas.microsoft.com/office/drawing/2014/main" id="{EA76656E-FF33-4535-AF67-671FC52B5BA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24" t="18394" r="838" b="24748"/>
            <a:stretch/>
          </p:blipFill>
          <p:spPr bwMode="auto">
            <a:xfrm>
              <a:off x="8753987" y="3143757"/>
              <a:ext cx="1021165" cy="5344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0" name="Picture 14" descr="Power-BI-logo-2021 -">
              <a:extLst>
                <a:ext uri="{FF2B5EF4-FFF2-40B4-BE49-F238E27FC236}">
                  <a16:creationId xmlns:a16="http://schemas.microsoft.com/office/drawing/2014/main" id="{2139C693-F5A5-4476-ADD9-A6F481DE6E9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16" t="226" r="28519" b="-538"/>
            <a:stretch/>
          </p:blipFill>
          <p:spPr bwMode="auto">
            <a:xfrm>
              <a:off x="9905737" y="3148905"/>
              <a:ext cx="542061" cy="5116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" name="Picture 18" descr="Qlik Vector Logo | Free Download - (.SVG + .PNG) format - SeekVectorLogo.Com">
              <a:extLst>
                <a:ext uri="{FF2B5EF4-FFF2-40B4-BE49-F238E27FC236}">
                  <a16:creationId xmlns:a16="http://schemas.microsoft.com/office/drawing/2014/main" id="{9F310E6F-6023-4319-ABE1-FA3D4931EC1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76" t="23130" r="1506" b="23970"/>
            <a:stretch/>
          </p:blipFill>
          <p:spPr bwMode="auto">
            <a:xfrm>
              <a:off x="9437046" y="3779273"/>
              <a:ext cx="676212" cy="2117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19CEE8B6-65C9-4B05-BA2E-A679BD329395}"/>
              </a:ext>
            </a:extLst>
          </p:cNvPr>
          <p:cNvGrpSpPr/>
          <p:nvPr/>
        </p:nvGrpSpPr>
        <p:grpSpPr>
          <a:xfrm>
            <a:off x="5569902" y="6396643"/>
            <a:ext cx="1030987" cy="354949"/>
            <a:chOff x="810780" y="2089076"/>
            <a:chExt cx="1268984" cy="438011"/>
          </a:xfrm>
        </p:grpSpPr>
        <p:pic>
          <p:nvPicPr>
            <p:cNvPr id="63" name="Picture 28" descr="Download MySQL Logo in SVG Vector or PNG File Format - Logo.wine">
              <a:extLst>
                <a:ext uri="{FF2B5EF4-FFF2-40B4-BE49-F238E27FC236}">
                  <a16:creationId xmlns:a16="http://schemas.microsoft.com/office/drawing/2014/main" id="{7ECAF602-2EEB-4BD9-8041-90EBFC7BDEB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99" t="18129" r="4789" b="17121"/>
            <a:stretch/>
          </p:blipFill>
          <p:spPr bwMode="auto">
            <a:xfrm>
              <a:off x="810780" y="2117931"/>
              <a:ext cx="720931" cy="3512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4" name="Picture 30" descr="Download Microsoft Excel Logo in SVG Vector or PNG File Format - Logo.wine">
              <a:extLst>
                <a:ext uri="{FF2B5EF4-FFF2-40B4-BE49-F238E27FC236}">
                  <a16:creationId xmlns:a16="http://schemas.microsoft.com/office/drawing/2014/main" id="{B5F623D6-727B-402D-B443-543BCCE92BD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762" t="14393" r="25640" b="14765"/>
            <a:stretch/>
          </p:blipFill>
          <p:spPr bwMode="auto">
            <a:xfrm>
              <a:off x="1619770" y="2089076"/>
              <a:ext cx="459994" cy="4380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33B0F3E3-E46A-46BE-AF74-72F613D7FF60}"/>
              </a:ext>
            </a:extLst>
          </p:cNvPr>
          <p:cNvCxnSpPr/>
          <p:nvPr/>
        </p:nvCxnSpPr>
        <p:spPr>
          <a:xfrm>
            <a:off x="2099924" y="4216400"/>
            <a:ext cx="8076843" cy="0"/>
          </a:xfrm>
          <a:prstGeom prst="straightConnector1">
            <a:avLst/>
          </a:prstGeom>
          <a:ln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UpGrad Logos &amp;amp; Brand Assets | Brandfetch">
            <a:extLst>
              <a:ext uri="{FF2B5EF4-FFF2-40B4-BE49-F238E27FC236}">
                <a16:creationId xmlns:a16="http://schemas.microsoft.com/office/drawing/2014/main" id="{F26D8221-3581-4C3D-A6BE-9F917B65E8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9346" y="5684849"/>
            <a:ext cx="502691" cy="267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4583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3E506AB-66A1-474D-B1CC-ECA27BF3C5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6411" y="4300611"/>
            <a:ext cx="2219177" cy="221917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242DC9E-DEA5-42E4-896C-93721D74AA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26" y="1461988"/>
            <a:ext cx="12192000" cy="304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F1135B8-3DD8-4721-9B31-312C3B53E247}"/>
              </a:ext>
            </a:extLst>
          </p:cNvPr>
          <p:cNvSpPr txBox="1"/>
          <p:nvPr/>
        </p:nvSpPr>
        <p:spPr>
          <a:xfrm>
            <a:off x="396852" y="283882"/>
            <a:ext cx="10308662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9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Resume Optimization (Demo)</a:t>
            </a:r>
            <a:endParaRPr kumimoji="0" lang="en-US" sz="3900" b="1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0895BA-DABF-4A47-A56C-1719D0EEB885}"/>
              </a:ext>
            </a:extLst>
          </p:cNvPr>
          <p:cNvSpPr txBox="1"/>
          <p:nvPr/>
        </p:nvSpPr>
        <p:spPr>
          <a:xfrm>
            <a:off x="19026" y="-22086"/>
            <a:ext cx="736624" cy="254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Topic 5 of 6</a:t>
            </a:r>
          </a:p>
        </p:txBody>
      </p:sp>
      <p:pic>
        <p:nvPicPr>
          <p:cNvPr id="39" name="Picture 2" descr="Linkedin - Free social media icons">
            <a:extLst>
              <a:ext uri="{FF2B5EF4-FFF2-40B4-BE49-F238E27FC236}">
                <a16:creationId xmlns:a16="http://schemas.microsoft.com/office/drawing/2014/main" id="{B05F7F5E-A0D0-42EF-824C-F3DEF670B8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30" t="-1031" r="23755"/>
          <a:stretch/>
        </p:blipFill>
        <p:spPr bwMode="auto">
          <a:xfrm>
            <a:off x="346764" y="1608098"/>
            <a:ext cx="408886" cy="408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8" descr="Medium logo | Logok">
            <a:extLst>
              <a:ext uri="{FF2B5EF4-FFF2-40B4-BE49-F238E27FC236}">
                <a16:creationId xmlns:a16="http://schemas.microsoft.com/office/drawing/2014/main" id="{C7E948CD-B777-4F4A-925E-11FD5B95E1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31" t="28005" r="19918" b="27804"/>
          <a:stretch/>
        </p:blipFill>
        <p:spPr bwMode="auto">
          <a:xfrm>
            <a:off x="1044105" y="1628744"/>
            <a:ext cx="595713" cy="327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12" descr="Github Logo - Free social media icons">
            <a:extLst>
              <a:ext uri="{FF2B5EF4-FFF2-40B4-BE49-F238E27FC236}">
                <a16:creationId xmlns:a16="http://schemas.microsoft.com/office/drawing/2014/main" id="{7E59B895-1A33-4E72-AF1D-64B08220E1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9331" y="1590199"/>
            <a:ext cx="444110" cy="444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MonkeyLearn · GitHub">
            <a:extLst>
              <a:ext uri="{FF2B5EF4-FFF2-40B4-BE49-F238E27FC236}">
                <a16:creationId xmlns:a16="http://schemas.microsoft.com/office/drawing/2014/main" id="{531F1213-583D-4E39-BC97-B07B132563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4724" y="1525911"/>
            <a:ext cx="595713" cy="524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3D72CFC-ED0D-4790-93CB-44BD2F36439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060004" y="6172104"/>
            <a:ext cx="1131995" cy="685896"/>
          </a:xfrm>
          <a:prstGeom prst="rect">
            <a:avLst/>
          </a:prstGeom>
        </p:spPr>
      </p:pic>
      <p:pic>
        <p:nvPicPr>
          <p:cNvPr id="2052" name="Picture 4" descr="Glassdoor - Wikipedia">
            <a:extLst>
              <a:ext uri="{FF2B5EF4-FFF2-40B4-BE49-F238E27FC236}">
                <a16:creationId xmlns:a16="http://schemas.microsoft.com/office/drawing/2014/main" id="{A25E28FA-A1B1-4AC3-92F0-DD045BA967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2984" y="1550885"/>
            <a:ext cx="609988" cy="483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Google Logo transparent PNG - StickPNG">
            <a:extLst>
              <a:ext uri="{FF2B5EF4-FFF2-40B4-BE49-F238E27FC236}">
                <a16:creationId xmlns:a16="http://schemas.microsoft.com/office/drawing/2014/main" id="{F3F36BEB-EC13-45EF-A6D5-20CAE6D1FB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4119" y="1662820"/>
            <a:ext cx="884168" cy="298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74160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4131</TotalTime>
  <Words>505</Words>
  <Application>Microsoft Office PowerPoint</Application>
  <PresentationFormat>Widescreen</PresentationFormat>
  <Paragraphs>132</Paragraphs>
  <Slides>12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Anish Mahapatra</dc:creator>
  <cp:lastModifiedBy>Anish Mahapatra</cp:lastModifiedBy>
  <cp:revision>817</cp:revision>
  <dcterms:created xsi:type="dcterms:W3CDTF">2021-05-29T21:16:01Z</dcterms:created>
  <dcterms:modified xsi:type="dcterms:W3CDTF">2021-11-19T22:30:23Z</dcterms:modified>
</cp:coreProperties>
</file>